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4.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80.xml" ContentType="application/vnd.openxmlformats-officedocument.presentationml.tags+xml"/>
  <Override PartName="/ppt/tags/tag130.xml" ContentType="application/vnd.openxmlformats-officedocument.presentationml.tags+xml"/>
  <Override PartName="/ppt/tags/tag150.xml" ContentType="application/vnd.openxmlformats-officedocument.presentationml.tags+xml"/>
  <Override PartName="/ppt/tags/tag170.xml" ContentType="application/vnd.openxmlformats-officedocument.presentationml.tags+xml"/>
  <Override PartName="/ppt/tags/tag190.xml" ContentType="application/vnd.openxmlformats-officedocument.presentationml.tags+xml"/>
  <Override PartName="/ppt/tags/tag210.xml" ContentType="application/vnd.openxmlformats-officedocument.presentationml.tags+xml"/>
  <Override PartName="/ppt/tags/tag230.xml" ContentType="application/vnd.openxmlformats-officedocument.presentationml.tags+xml"/>
  <Override PartName="/ppt/tags/tag250.xml" ContentType="application/vnd.openxmlformats-officedocument.presentationml.tags+xml"/>
  <Override PartName="/ppt/tags/tag39.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284" r:id="rId2"/>
    <p:sldId id="283" r:id="rId3"/>
    <p:sldId id="285" r:id="rId4"/>
    <p:sldId id="445" r:id="rId5"/>
    <p:sldId id="446" r:id="rId6"/>
    <p:sldId id="447" r:id="rId7"/>
    <p:sldId id="465" r:id="rId8"/>
    <p:sldId id="448" r:id="rId9"/>
    <p:sldId id="449" r:id="rId10"/>
    <p:sldId id="450" r:id="rId11"/>
    <p:sldId id="464" r:id="rId12"/>
    <p:sldId id="451" r:id="rId13"/>
    <p:sldId id="413" r:id="rId14"/>
    <p:sldId id="426" r:id="rId15"/>
    <p:sldId id="427" r:id="rId16"/>
    <p:sldId id="428" r:id="rId17"/>
    <p:sldId id="429" r:id="rId18"/>
    <p:sldId id="430" r:id="rId19"/>
    <p:sldId id="431" r:id="rId20"/>
    <p:sldId id="437" r:id="rId21"/>
    <p:sldId id="414" r:id="rId22"/>
    <p:sldId id="415" r:id="rId23"/>
    <p:sldId id="416" r:id="rId24"/>
    <p:sldId id="417" r:id="rId25"/>
    <p:sldId id="466" r:id="rId26"/>
    <p:sldId id="418" r:id="rId27"/>
    <p:sldId id="419" r:id="rId28"/>
    <p:sldId id="438" r:id="rId29"/>
    <p:sldId id="432" r:id="rId30"/>
    <p:sldId id="433" r:id="rId31"/>
    <p:sldId id="434" r:id="rId32"/>
    <p:sldId id="435" r:id="rId33"/>
    <p:sldId id="439" r:id="rId34"/>
    <p:sldId id="452" r:id="rId35"/>
    <p:sldId id="453" r:id="rId36"/>
    <p:sldId id="454" r:id="rId37"/>
    <p:sldId id="469" r:id="rId38"/>
    <p:sldId id="455" r:id="rId39"/>
    <p:sldId id="456" r:id="rId40"/>
    <p:sldId id="457" r:id="rId41"/>
    <p:sldId id="458" r:id="rId42"/>
    <p:sldId id="459" r:id="rId43"/>
    <p:sldId id="460" r:id="rId44"/>
    <p:sldId id="461" r:id="rId45"/>
    <p:sldId id="442" r:id="rId46"/>
    <p:sldId id="444" r:id="rId47"/>
    <p:sldId id="462" r:id="rId48"/>
    <p:sldId id="463" r:id="rId49"/>
    <p:sldId id="420" r:id="rId50"/>
    <p:sldId id="421" r:id="rId51"/>
    <p:sldId id="422" r:id="rId52"/>
    <p:sldId id="423" r:id="rId53"/>
    <p:sldId id="411" r:id="rId54"/>
    <p:sldId id="412" r:id="rId55"/>
    <p:sldId id="425" r:id="rId56"/>
    <p:sldId id="440" r:id="rId57"/>
    <p:sldId id="467" r:id="rId58"/>
    <p:sldId id="441" r:id="rId59"/>
    <p:sldId id="286" r:id="rId60"/>
    <p:sldId id="443"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F1A5B"/>
    <a:srgbClr val="EBF3FA"/>
    <a:srgbClr val="DAB9D5"/>
    <a:srgbClr val="7030A0"/>
    <a:srgbClr val="440E25"/>
    <a:srgbClr val="6600CC"/>
    <a:srgbClr val="7E0C6E"/>
    <a:srgbClr val="9437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52" autoAdjust="0"/>
    <p:restoredTop sz="86420" autoAdjust="0"/>
  </p:normalViewPr>
  <p:slideViewPr>
    <p:cSldViewPr snapToGrid="0">
      <p:cViewPr varScale="1">
        <p:scale>
          <a:sx n="74" d="100"/>
          <a:sy n="74" d="100"/>
        </p:scale>
        <p:origin x="547" y="58"/>
      </p:cViewPr>
      <p:guideLst/>
    </p:cSldViewPr>
  </p:slideViewPr>
  <p:outlineViewPr>
    <p:cViewPr>
      <p:scale>
        <a:sx n="33" d="100"/>
        <a:sy n="33" d="100"/>
      </p:scale>
      <p:origin x="0" y="-720"/>
    </p:cViewPr>
  </p:outlin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6C1550-593E-46C8-A3D5-401A08B54DD4}" type="datetimeFigureOut">
              <a:rPr lang="zh-CN" altLang="en-US" smtClean="0"/>
              <a:t>2023/5/31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93C28-504E-40AB-B154-3365AD1343F1}" type="slidenum">
              <a:rPr lang="zh-CN" altLang="en-US" smtClean="0"/>
              <a:t>‹#›</a:t>
            </a:fld>
            <a:endParaRPr lang="zh-CN" altLang="en-US"/>
          </a:p>
        </p:txBody>
      </p:sp>
    </p:spTree>
    <p:extLst>
      <p:ext uri="{BB962C8B-B14F-4D97-AF65-F5344CB8AC3E}">
        <p14:creationId xmlns:p14="http://schemas.microsoft.com/office/powerpoint/2010/main" val="217422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5193C28-504E-40AB-B154-3365AD1343F1}" type="slidenum">
              <a:rPr lang="zh-CN" altLang="en-US" smtClean="0"/>
              <a:t>1</a:t>
            </a:fld>
            <a:endParaRPr lang="zh-CN" altLang="en-US"/>
          </a:p>
        </p:txBody>
      </p:sp>
    </p:spTree>
    <p:extLst>
      <p:ext uri="{BB962C8B-B14F-4D97-AF65-F5344CB8AC3E}">
        <p14:creationId xmlns:p14="http://schemas.microsoft.com/office/powerpoint/2010/main" val="980079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5193C28-504E-40AB-B154-3365AD1343F1}" type="slidenum">
              <a:rPr lang="zh-CN" altLang="en-US" smtClean="0"/>
              <a:t>2</a:t>
            </a:fld>
            <a:endParaRPr lang="zh-CN" altLang="en-US"/>
          </a:p>
        </p:txBody>
      </p:sp>
    </p:spTree>
    <p:extLst>
      <p:ext uri="{BB962C8B-B14F-4D97-AF65-F5344CB8AC3E}">
        <p14:creationId xmlns:p14="http://schemas.microsoft.com/office/powerpoint/2010/main" val="1983479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5193C28-504E-40AB-B154-3365AD1343F1}" type="slidenum">
              <a:rPr lang="zh-CN" altLang="en-US" smtClean="0"/>
              <a:t>16</a:t>
            </a:fld>
            <a:endParaRPr lang="zh-CN" altLang="en-US"/>
          </a:p>
        </p:txBody>
      </p:sp>
    </p:spTree>
    <p:extLst>
      <p:ext uri="{BB962C8B-B14F-4D97-AF65-F5344CB8AC3E}">
        <p14:creationId xmlns:p14="http://schemas.microsoft.com/office/powerpoint/2010/main" val="1623143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5193C28-504E-40AB-B154-3365AD1343F1}" type="slidenum">
              <a:rPr lang="zh-CN" altLang="en-US" smtClean="0"/>
              <a:t>30</a:t>
            </a:fld>
            <a:endParaRPr lang="zh-CN" altLang="en-US"/>
          </a:p>
        </p:txBody>
      </p:sp>
    </p:spTree>
    <p:extLst>
      <p:ext uri="{BB962C8B-B14F-4D97-AF65-F5344CB8AC3E}">
        <p14:creationId xmlns:p14="http://schemas.microsoft.com/office/powerpoint/2010/main" val="3385287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5193C28-504E-40AB-B154-3365AD1343F1}" type="slidenum">
              <a:rPr lang="zh-CN" altLang="en-US" smtClean="0"/>
              <a:t>44</a:t>
            </a:fld>
            <a:endParaRPr lang="zh-CN" altLang="en-US"/>
          </a:p>
        </p:txBody>
      </p:sp>
    </p:spTree>
    <p:extLst>
      <p:ext uri="{BB962C8B-B14F-4D97-AF65-F5344CB8AC3E}">
        <p14:creationId xmlns:p14="http://schemas.microsoft.com/office/powerpoint/2010/main" val="3620916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5193C28-504E-40AB-B154-3365AD1343F1}" type="slidenum">
              <a:rPr lang="zh-CN" altLang="en-US" smtClean="0"/>
              <a:t>57</a:t>
            </a:fld>
            <a:endParaRPr lang="zh-CN" altLang="en-US"/>
          </a:p>
        </p:txBody>
      </p:sp>
    </p:spTree>
    <p:extLst>
      <p:ext uri="{BB962C8B-B14F-4D97-AF65-F5344CB8AC3E}">
        <p14:creationId xmlns:p14="http://schemas.microsoft.com/office/powerpoint/2010/main" val="622699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5193C28-504E-40AB-B154-3365AD1343F1}" type="slidenum">
              <a:rPr lang="zh-CN" altLang="en-US" smtClean="0"/>
              <a:t>58</a:t>
            </a:fld>
            <a:endParaRPr lang="zh-CN" altLang="en-US"/>
          </a:p>
        </p:txBody>
      </p:sp>
    </p:spTree>
    <p:extLst>
      <p:ext uri="{BB962C8B-B14F-4D97-AF65-F5344CB8AC3E}">
        <p14:creationId xmlns:p14="http://schemas.microsoft.com/office/powerpoint/2010/main" val="1023554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2023/5/31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2023/5/31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2023/5/31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2023/5/31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emf"/><Relationship Id="rId5" Type="http://schemas.openxmlformats.org/officeDocument/2006/relationships/oleObject" Target="../embeddings/oleObject2.bin"/><Relationship Id="rId4" Type="http://schemas.openxmlformats.org/officeDocument/2006/relationships/image" Target="../media/image15.wmf"/></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80.xml"/><Relationship Id="rId39" Type="http://schemas.openxmlformats.org/officeDocument/2006/relationships/image" Target="../media/image170.png"/><Relationship Id="rId21" Type="http://schemas.openxmlformats.org/officeDocument/2006/relationships/tags" Target="../tags/tag22.xml"/><Relationship Id="rId34" Type="http://schemas.openxmlformats.org/officeDocument/2006/relationships/image" Target="../media/image140.png"/><Relationship Id="rId42" Type="http://schemas.openxmlformats.org/officeDocument/2006/relationships/tags" Target="../tags/tag250.xml"/><Relationship Id="rId7" Type="http://schemas.openxmlformats.org/officeDocument/2006/relationships/tags" Target="../tags/tag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tags" Target="../tags/tag130.xml"/><Relationship Id="rId41" Type="http://schemas.openxmlformats.org/officeDocument/2006/relationships/image" Target="../media/image180.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image" Target="../media/image130.png"/><Relationship Id="rId37" Type="http://schemas.openxmlformats.org/officeDocument/2006/relationships/image" Target="../media/image16.png"/><Relationship Id="rId40" Type="http://schemas.openxmlformats.org/officeDocument/2006/relationships/tags" Target="../tags/tag230.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image" Target="../media/image110.png"/><Relationship Id="rId36" Type="http://schemas.openxmlformats.org/officeDocument/2006/relationships/tags" Target="../tags/tag190.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tags" Target="../tags/tag150.xml"/><Relationship Id="rId44" Type="http://schemas.openxmlformats.org/officeDocument/2006/relationships/image" Target="../media/image2.jpeg"/><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image" Target="../media/image100.png"/><Relationship Id="rId30" Type="http://schemas.openxmlformats.org/officeDocument/2006/relationships/image" Target="../media/image120.png"/><Relationship Id="rId35" Type="http://schemas.openxmlformats.org/officeDocument/2006/relationships/image" Target="../media/image150.png"/><Relationship Id="rId43" Type="http://schemas.openxmlformats.org/officeDocument/2006/relationships/image" Target="../media/image190.png"/><Relationship Id="rId8" Type="http://schemas.openxmlformats.org/officeDocument/2006/relationships/tags" Target="../tags/tag9.xml"/><Relationship Id="rId3" Type="http://schemas.openxmlformats.org/officeDocument/2006/relationships/tags" Target="../tags/tag4.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slideLayout" Target="../slideLayouts/slideLayout2.xml"/><Relationship Id="rId33" Type="http://schemas.openxmlformats.org/officeDocument/2006/relationships/tags" Target="../tags/tag170.xml"/><Relationship Id="rId38" Type="http://schemas.openxmlformats.org/officeDocument/2006/relationships/tags" Target="../tags/tag210.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28.xml"/><Relationship Id="rId7"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0.png"/><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jpe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23.png"/><Relationship Id="rId5" Type="http://schemas.openxmlformats.org/officeDocument/2006/relationships/tags" Target="../tags/tag39.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jpe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45.png"/><Relationship Id="rId4" Type="http://schemas.openxmlformats.org/officeDocument/2006/relationships/image" Target="../media/image12.png"/><Relationship Id="rId9"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1229474" y="2430996"/>
            <a:ext cx="10962526" cy="707886"/>
          </a:xfrm>
          <a:prstGeom prst="rect">
            <a:avLst/>
          </a:prstGeom>
          <a:noFill/>
        </p:spPr>
        <p:txBody>
          <a:bodyPr wrap="square" rtlCol="0">
            <a:spAutoFit/>
          </a:bodyPr>
          <a:lstStyle/>
          <a:p>
            <a:r>
              <a:rPr lang="zh-CN" altLang="en-US" sz="4000" b="1" dirty="0">
                <a:solidFill>
                  <a:schemeClr val="bg1"/>
                </a:solidFill>
                <a:latin typeface="+mj-ea"/>
                <a:ea typeface="+mj-ea"/>
              </a:rPr>
              <a:t>多模型台风轨迹预测的实现与对比</a:t>
            </a:r>
          </a:p>
        </p:txBody>
      </p:sp>
      <p:sp>
        <p:nvSpPr>
          <p:cNvPr id="5" name="矩形: 圆角 4"/>
          <p:cNvSpPr/>
          <p:nvPr/>
        </p:nvSpPr>
        <p:spPr>
          <a:xfrm>
            <a:off x="1229473" y="3440564"/>
            <a:ext cx="6537789" cy="48481"/>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29474" y="3719119"/>
            <a:ext cx="10962526" cy="1156342"/>
          </a:xfrm>
          <a:prstGeom prst="rect">
            <a:avLst/>
          </a:prstGeom>
          <a:noFill/>
        </p:spPr>
        <p:txBody>
          <a:bodyPr wrap="square" rtlCol="0">
            <a:spAutoFit/>
          </a:bodyPr>
          <a:lstStyle/>
          <a:p>
            <a:pPr>
              <a:lnSpc>
                <a:spcPct val="150000"/>
              </a:lnSpc>
            </a:pPr>
            <a:r>
              <a:rPr lang="zh-CN" altLang="en-US" sz="2500" dirty="0">
                <a:solidFill>
                  <a:schemeClr val="bg1"/>
                </a:solidFill>
                <a:latin typeface="+mj-ea"/>
                <a:ea typeface="+mj-ea"/>
              </a:rPr>
              <a:t>唐治江 陈奕名 李  穆 </a:t>
            </a:r>
            <a:endParaRPr lang="en-US" altLang="zh-CN" sz="2500" dirty="0">
              <a:solidFill>
                <a:schemeClr val="bg1"/>
              </a:solidFill>
              <a:latin typeface="+mj-ea"/>
              <a:ea typeface="+mj-ea"/>
            </a:endParaRPr>
          </a:p>
          <a:p>
            <a:pPr>
              <a:lnSpc>
                <a:spcPct val="150000"/>
              </a:lnSpc>
            </a:pPr>
            <a:r>
              <a:rPr lang="zh-CN" altLang="en-US" sz="2500" dirty="0">
                <a:solidFill>
                  <a:schemeClr val="bg1"/>
                </a:solidFill>
                <a:latin typeface="+mj-ea"/>
                <a:ea typeface="+mj-ea"/>
              </a:rPr>
              <a:t>王潇颖 薛雨朦 李羽霄</a:t>
            </a:r>
          </a:p>
        </p:txBody>
      </p:sp>
      <p:pic>
        <p:nvPicPr>
          <p:cNvPr id="7" name="图片 6"/>
          <p:cNvPicPr>
            <a:picLocks noChangeAspect="1"/>
          </p:cNvPicPr>
          <p:nvPr/>
        </p:nvPicPr>
        <p:blipFill rotWithShape="1">
          <a:blip r:embed="rId4">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343323" y="198169"/>
            <a:ext cx="2298038" cy="9368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21FF41D7-71E1-47FB-93BE-FD400A9FCE09}"/>
              </a:ext>
            </a:extLst>
          </p:cNvPr>
          <p:cNvGrpSpPr/>
          <p:nvPr/>
        </p:nvGrpSpPr>
        <p:grpSpPr>
          <a:xfrm>
            <a:off x="1056000" y="4823226"/>
            <a:ext cx="10080000" cy="1334488"/>
            <a:chOff x="935989" y="1626075"/>
            <a:chExt cx="10080000" cy="1334488"/>
          </a:xfrm>
        </p:grpSpPr>
        <p:sp>
          <p:nvSpPr>
            <p:cNvPr id="15" name="文本框 14">
              <a:extLst>
                <a:ext uri="{FF2B5EF4-FFF2-40B4-BE49-F238E27FC236}">
                  <a16:creationId xmlns:a16="http://schemas.microsoft.com/office/drawing/2014/main" id="{67DDBD47-29C5-41BC-A862-19BEC2A3C657}"/>
                </a:ext>
              </a:extLst>
            </p:cNvPr>
            <p:cNvSpPr txBox="1"/>
            <p:nvPr/>
          </p:nvSpPr>
          <p:spPr>
            <a:xfrm>
              <a:off x="935989" y="1626075"/>
              <a:ext cx="10080000" cy="461665"/>
            </a:xfrm>
            <a:prstGeom prst="rect">
              <a:avLst/>
            </a:prstGeom>
            <a:solidFill>
              <a:schemeClr val="accent1">
                <a:lumMod val="50000"/>
              </a:schemeClr>
            </a:solidFill>
            <a:effectLst/>
          </p:spPr>
          <p:txBody>
            <a:bodyPr wrap="square" rtlCol="0">
              <a:spAutoFit/>
            </a:bodyPr>
            <a:lstStyle/>
            <a:p>
              <a:r>
                <a:rPr lang="zh-CN" altLang="en-US" sz="2400" dirty="0">
                  <a:solidFill>
                    <a:schemeClr val="bg1"/>
                  </a:solidFill>
                </a:rPr>
                <a:t>试验</a:t>
              </a:r>
              <a:r>
                <a:rPr lang="en-US" altLang="zh-CN" sz="2400" dirty="0">
                  <a:solidFill>
                    <a:schemeClr val="bg1"/>
                  </a:solidFill>
                </a:rPr>
                <a:t>2</a:t>
              </a:r>
              <a:r>
                <a:rPr lang="zh-CN" altLang="en-US" sz="2400" dirty="0">
                  <a:solidFill>
                    <a:schemeClr val="bg1"/>
                  </a:solidFill>
                </a:rPr>
                <a:t>结论</a:t>
              </a:r>
            </a:p>
          </p:txBody>
        </p:sp>
        <p:sp>
          <p:nvSpPr>
            <p:cNvPr id="16" name="文本框 15">
              <a:extLst>
                <a:ext uri="{FF2B5EF4-FFF2-40B4-BE49-F238E27FC236}">
                  <a16:creationId xmlns:a16="http://schemas.microsoft.com/office/drawing/2014/main" id="{73152459-2759-4714-92E8-85DE87871900}"/>
                </a:ext>
              </a:extLst>
            </p:cNvPr>
            <p:cNvSpPr txBox="1"/>
            <p:nvPr/>
          </p:nvSpPr>
          <p:spPr>
            <a:xfrm>
              <a:off x="935989" y="2086991"/>
              <a:ext cx="10080000" cy="873572"/>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285750" indent="-285750">
                <a:lnSpc>
                  <a:spcPct val="150000"/>
                </a:lnSpc>
                <a:buFont typeface="Arial" panose="020B0604020202020204" pitchFamily="34" charset="0"/>
                <a:buChar char="•"/>
              </a:pPr>
              <a:r>
                <a:rPr lang="zh-CN" altLang="en-US" dirty="0">
                  <a:solidFill>
                    <a:schemeClr val="tx1"/>
                  </a:solidFill>
                  <a:latin typeface="Times New Roman" panose="02020603050405020304" pitchFamily="18" charset="0"/>
                  <a:ea typeface="黑体" panose="02010609060101010101" pitchFamily="49" charset="-122"/>
                </a:rPr>
                <a:t>这可能是由于不定长的数据复杂度较大，</a:t>
              </a:r>
              <a:r>
                <a:rPr lang="en-US" altLang="zh-CN" dirty="0">
                  <a:solidFill>
                    <a:schemeClr val="tx1"/>
                  </a:solidFill>
                  <a:latin typeface="Times New Roman" panose="02020603050405020304" pitchFamily="18" charset="0"/>
                  <a:ea typeface="黑体" panose="02010609060101010101" pitchFamily="49" charset="-122"/>
                </a:rPr>
                <a:t>LSTM</a:t>
              </a:r>
              <a:r>
                <a:rPr lang="zh-CN" altLang="en-US" dirty="0">
                  <a:solidFill>
                    <a:schemeClr val="tx1"/>
                  </a:solidFill>
                  <a:latin typeface="Times New Roman" panose="02020603050405020304" pitchFamily="18" charset="0"/>
                  <a:ea typeface="黑体" panose="02010609060101010101" pitchFamily="49" charset="-122"/>
                </a:rPr>
                <a:t>较难学习</a:t>
              </a:r>
              <a:endParaRPr lang="en-US" altLang="zh-CN" dirty="0">
                <a:solidFill>
                  <a:schemeClr val="tx1"/>
                </a:solidFill>
                <a:latin typeface="Times New Roman" panose="02020603050405020304" pitchFamily="18" charset="0"/>
                <a:ea typeface="黑体" panose="02010609060101010101" pitchFamily="49" charset="-122"/>
              </a:endParaRPr>
            </a:p>
            <a:p>
              <a:pPr marL="285750" indent="-285750">
                <a:lnSpc>
                  <a:spcPct val="150000"/>
                </a:lnSpc>
                <a:buFont typeface="Arial" panose="020B0604020202020204" pitchFamily="34" charset="0"/>
                <a:buChar char="•"/>
              </a:pPr>
              <a:r>
                <a:rPr lang="zh-CN" altLang="en-US" dirty="0">
                  <a:solidFill>
                    <a:schemeClr val="tx1"/>
                  </a:solidFill>
                  <a:latin typeface="Times New Roman" panose="02020603050405020304" pitchFamily="18" charset="0"/>
                  <a:ea typeface="黑体" panose="02010609060101010101" pitchFamily="49" charset="-122"/>
                </a:rPr>
                <a:t>固定窗口后可以给模型提供先验，使得模型拟合更加容易</a:t>
              </a:r>
              <a:endParaRPr lang="en-US" altLang="zh-CN" dirty="0">
                <a:solidFill>
                  <a:schemeClr val="tx1"/>
                </a:solidFill>
                <a:latin typeface="Times New Roman" panose="02020603050405020304" pitchFamily="18" charset="0"/>
                <a:ea typeface="黑体" panose="02010609060101010101" pitchFamily="49" charset="-122"/>
              </a:endParaRPr>
            </a:p>
          </p:txBody>
        </p:sp>
      </p:grpSp>
      <mc:AlternateContent xmlns:mc="http://schemas.openxmlformats.org/markup-compatibility/2006" xmlns:a14="http://schemas.microsoft.com/office/drawing/2010/main">
        <mc:Choice Requires="a14">
          <p:graphicFrame>
            <p:nvGraphicFramePr>
              <p:cNvPr id="19" name="表格 18">
                <a:extLst>
                  <a:ext uri="{FF2B5EF4-FFF2-40B4-BE49-F238E27FC236}">
                    <a16:creationId xmlns:a16="http://schemas.microsoft.com/office/drawing/2014/main" id="{3724ABA1-39BD-4DF4-813A-8AAF16ED6971}"/>
                  </a:ext>
                </a:extLst>
              </p:cNvPr>
              <p:cNvGraphicFramePr>
                <a:graphicFrameLocks noGrp="1"/>
              </p:cNvGraphicFramePr>
              <p:nvPr>
                <p:extLst>
                  <p:ext uri="{D42A27DB-BD31-4B8C-83A1-F6EECF244321}">
                    <p14:modId xmlns:p14="http://schemas.microsoft.com/office/powerpoint/2010/main" val="790809427"/>
                  </p:ext>
                </p:extLst>
              </p:nvPr>
            </p:nvGraphicFramePr>
            <p:xfrm>
              <a:off x="1250469" y="3147799"/>
              <a:ext cx="9489249" cy="1392078"/>
            </p:xfrm>
            <a:graphic>
              <a:graphicData uri="http://schemas.openxmlformats.org/drawingml/2006/table">
                <a:tbl>
                  <a:tblPr firstRow="1" firstCol="1" bandRow="1">
                    <a:tableStyleId>{5940675A-B579-460E-94D1-54222C63F5DA}</a:tableStyleId>
                  </a:tblPr>
                  <a:tblGrid>
                    <a:gridCol w="1726603">
                      <a:extLst>
                        <a:ext uri="{9D8B030D-6E8A-4147-A177-3AD203B41FA5}">
                          <a16:colId xmlns:a16="http://schemas.microsoft.com/office/drawing/2014/main" val="2684278490"/>
                        </a:ext>
                      </a:extLst>
                    </a:gridCol>
                    <a:gridCol w="884432">
                      <a:extLst>
                        <a:ext uri="{9D8B030D-6E8A-4147-A177-3AD203B41FA5}">
                          <a16:colId xmlns:a16="http://schemas.microsoft.com/office/drawing/2014/main" val="2070498196"/>
                        </a:ext>
                      </a:extLst>
                    </a:gridCol>
                    <a:gridCol w="1146369">
                      <a:extLst>
                        <a:ext uri="{9D8B030D-6E8A-4147-A177-3AD203B41FA5}">
                          <a16:colId xmlns:a16="http://schemas.microsoft.com/office/drawing/2014/main" val="655074530"/>
                        </a:ext>
                      </a:extLst>
                    </a:gridCol>
                    <a:gridCol w="1146369">
                      <a:extLst>
                        <a:ext uri="{9D8B030D-6E8A-4147-A177-3AD203B41FA5}">
                          <a16:colId xmlns:a16="http://schemas.microsoft.com/office/drawing/2014/main" val="4151850936"/>
                        </a:ext>
                      </a:extLst>
                    </a:gridCol>
                    <a:gridCol w="1146369">
                      <a:extLst>
                        <a:ext uri="{9D8B030D-6E8A-4147-A177-3AD203B41FA5}">
                          <a16:colId xmlns:a16="http://schemas.microsoft.com/office/drawing/2014/main" val="2674537451"/>
                        </a:ext>
                      </a:extLst>
                    </a:gridCol>
                    <a:gridCol w="1146369">
                      <a:extLst>
                        <a:ext uri="{9D8B030D-6E8A-4147-A177-3AD203B41FA5}">
                          <a16:colId xmlns:a16="http://schemas.microsoft.com/office/drawing/2014/main" val="3499043189"/>
                        </a:ext>
                      </a:extLst>
                    </a:gridCol>
                    <a:gridCol w="1146369">
                      <a:extLst>
                        <a:ext uri="{9D8B030D-6E8A-4147-A177-3AD203B41FA5}">
                          <a16:colId xmlns:a16="http://schemas.microsoft.com/office/drawing/2014/main" val="3111117451"/>
                        </a:ext>
                      </a:extLst>
                    </a:gridCol>
                    <a:gridCol w="1146369">
                      <a:extLst>
                        <a:ext uri="{9D8B030D-6E8A-4147-A177-3AD203B41FA5}">
                          <a16:colId xmlns:a16="http://schemas.microsoft.com/office/drawing/2014/main" val="3376377573"/>
                        </a:ext>
                      </a:extLst>
                    </a:gridCol>
                  </a:tblGrid>
                  <a:tr h="696039">
                    <a:tc>
                      <a:txBody>
                        <a:bodyPr/>
                        <a:lstStyle/>
                        <a:p>
                          <a:pPr algn="ctr"/>
                          <a:r>
                            <a:rPr lang="zh-CN" altLang="en-US" sz="2000" kern="100" baseline="0" dirty="0">
                              <a:effectLst/>
                              <a:latin typeface="Times New Roman" panose="02020603050405020304" pitchFamily="18" charset="0"/>
                              <a:ea typeface="黑体" panose="02010609060101010101" pitchFamily="49" charset="-122"/>
                              <a:cs typeface="Times New Roman" panose="02020603050405020304" pitchFamily="18" charset="0"/>
                            </a:rPr>
                            <a:t>区间</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dirty="0">
                              <a:solidFill>
                                <a:schemeClr val="tx1"/>
                              </a:solidFill>
                              <a:latin typeface="Times New Roman" panose="02020603050405020304" pitchFamily="18" charset="0"/>
                              <a:ea typeface="黑体" panose="02010609060101010101" pitchFamily="49" charset="-122"/>
                            </a:rPr>
                            <a:t>[1, 5]</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dirty="0">
                              <a:solidFill>
                                <a:schemeClr val="tx1"/>
                              </a:solidFill>
                              <a:latin typeface="Times New Roman" panose="02020603050405020304" pitchFamily="18" charset="0"/>
                              <a:ea typeface="黑体" panose="02010609060101010101" pitchFamily="49" charset="-122"/>
                            </a:rPr>
                            <a:t>[1, 10] </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dirty="0">
                              <a:solidFill>
                                <a:schemeClr val="tx1"/>
                              </a:solidFill>
                              <a:latin typeface="Times New Roman" panose="02020603050405020304" pitchFamily="18" charset="0"/>
                              <a:ea typeface="黑体" panose="02010609060101010101" pitchFamily="49" charset="-122"/>
                            </a:rPr>
                            <a:t>[1,</a:t>
                          </a:r>
                          <a:r>
                            <a:rPr lang="zh-CN" altLang="en-US" sz="2000" dirty="0">
                              <a:solidFill>
                                <a:schemeClr val="tx1"/>
                              </a:solidFill>
                              <a:latin typeface="Times New Roman" panose="02020603050405020304" pitchFamily="18" charset="0"/>
                              <a:ea typeface="黑体" panose="02010609060101010101" pitchFamily="49" charset="-122"/>
                            </a:rPr>
                            <a:t> </a:t>
                          </a:r>
                          <a:r>
                            <a:rPr lang="en-US" altLang="zh-CN" sz="2000" dirty="0">
                              <a:solidFill>
                                <a:schemeClr val="tx1"/>
                              </a:solidFill>
                              <a:latin typeface="Times New Roman" panose="02020603050405020304" pitchFamily="18" charset="0"/>
                              <a:ea typeface="黑体" panose="02010609060101010101" pitchFamily="49" charset="-122"/>
                            </a:rPr>
                            <a:t>15] </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dirty="0">
                              <a:solidFill>
                                <a:schemeClr val="tx1"/>
                              </a:solidFill>
                              <a:latin typeface="Times New Roman" panose="02020603050405020304" pitchFamily="18" charset="0"/>
                              <a:ea typeface="黑体" panose="02010609060101010101" pitchFamily="49" charset="-122"/>
                            </a:rPr>
                            <a:t>[1, 20]</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dirty="0">
                              <a:solidFill>
                                <a:schemeClr val="tx1"/>
                              </a:solidFill>
                              <a:latin typeface="Times New Roman" panose="02020603050405020304" pitchFamily="18" charset="0"/>
                              <a:ea typeface="黑体" panose="02010609060101010101" pitchFamily="49" charset="-122"/>
                            </a:rPr>
                            <a:t>[1, </a:t>
                          </a:r>
                          <a14:m>
                            <m:oMath xmlns:m="http://schemas.openxmlformats.org/officeDocument/2006/math">
                              <m:r>
                                <a:rPr lang="en-US" altLang="zh-CN" sz="2000" smtClean="0">
                                  <a:solidFill>
                                    <a:schemeClr val="tx1"/>
                                  </a:solidFill>
                                  <a:latin typeface="Cambria Math" panose="02040503050406030204" pitchFamily="18" charset="0"/>
                                </a:rPr>
                                <m:t>+</m:t>
                              </m:r>
                              <m:r>
                                <a:rPr lang="en-US" altLang="zh-CN" sz="2000" i="0" smtClean="0">
                                  <a:solidFill>
                                    <a:schemeClr val="tx1"/>
                                  </a:solidFill>
                                  <a:latin typeface="Cambria Math" panose="02040503050406030204" pitchFamily="18" charset="0"/>
                                </a:rPr>
                                <m:t>∞</m:t>
                              </m:r>
                            </m:oMath>
                          </a14:m>
                          <a:r>
                            <a:rPr lang="en-US" altLang="zh-CN" sz="2000" dirty="0">
                              <a:solidFill>
                                <a:schemeClr val="tx1"/>
                              </a:solidFill>
                              <a:latin typeface="Times New Roman" panose="02020603050405020304" pitchFamily="18" charset="0"/>
                              <a:ea typeface="黑体" panose="02010609060101010101" pitchFamily="49" charset="-122"/>
                            </a:rPr>
                            <a:t>]</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rPr>
                            <a:t>5</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rPr>
                            <a:t>10</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17068489"/>
                      </a:ext>
                    </a:extLst>
                  </a:tr>
                  <a:tr h="696039">
                    <a:tc>
                      <a:txBody>
                        <a:bodyPr/>
                        <a:lstStyle/>
                        <a:p>
                          <a:pPr algn="ctr"/>
                          <a:r>
                            <a:rPr lang="en-US" alt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rPr>
                            <a:t>RMSE</a:t>
                          </a:r>
                          <a:endParaRPr lang="zh-CN" alt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rPr>
                            <a:t>20.81</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rPr>
                            <a:t>21.14</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sz="2000" kern="100" baseline="0" dirty="0">
                              <a:effectLst/>
                              <a:latin typeface="Times New Roman" panose="02020603050405020304" pitchFamily="18" charset="0"/>
                              <a:ea typeface="黑体" panose="02010609060101010101" pitchFamily="49" charset="-122"/>
                            </a:rPr>
                            <a:t>21.97</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rPr>
                            <a:t>22.13</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rPr>
                            <a:t>21.07</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b="1" kern="100" baseline="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1.74</a:t>
                          </a:r>
                          <a:endParaRPr lang="zh-CN" sz="2000" b="1" kern="100" baseline="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b="1" kern="100" baseline="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1.70</a:t>
                          </a:r>
                          <a:endParaRPr lang="zh-CN" sz="2000" b="1" kern="100" baseline="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57059749"/>
                      </a:ext>
                    </a:extLst>
                  </a:tr>
                </a:tbl>
              </a:graphicData>
            </a:graphic>
          </p:graphicFrame>
        </mc:Choice>
        <mc:Fallback xmlns="">
          <p:graphicFrame>
            <p:nvGraphicFramePr>
              <p:cNvPr id="19" name="表格 18">
                <a:extLst>
                  <a:ext uri="{FF2B5EF4-FFF2-40B4-BE49-F238E27FC236}">
                    <a16:creationId xmlns:a16="http://schemas.microsoft.com/office/drawing/2014/main" id="{3724ABA1-39BD-4DF4-813A-8AAF16ED6971}"/>
                  </a:ext>
                </a:extLst>
              </p:cNvPr>
              <p:cNvGraphicFramePr>
                <a:graphicFrameLocks noGrp="1"/>
              </p:cNvGraphicFramePr>
              <p:nvPr>
                <p:extLst>
                  <p:ext uri="{D42A27DB-BD31-4B8C-83A1-F6EECF244321}">
                    <p14:modId xmlns:p14="http://schemas.microsoft.com/office/powerpoint/2010/main" val="790809427"/>
                  </p:ext>
                </p:extLst>
              </p:nvPr>
            </p:nvGraphicFramePr>
            <p:xfrm>
              <a:off x="1250469" y="3147799"/>
              <a:ext cx="9489249" cy="1392078"/>
            </p:xfrm>
            <a:graphic>
              <a:graphicData uri="http://schemas.openxmlformats.org/drawingml/2006/table">
                <a:tbl>
                  <a:tblPr firstRow="1" firstCol="1" bandRow="1">
                    <a:tableStyleId>{5940675A-B579-460E-94D1-54222C63F5DA}</a:tableStyleId>
                  </a:tblPr>
                  <a:tblGrid>
                    <a:gridCol w="1726603">
                      <a:extLst>
                        <a:ext uri="{9D8B030D-6E8A-4147-A177-3AD203B41FA5}">
                          <a16:colId xmlns:a16="http://schemas.microsoft.com/office/drawing/2014/main" val="2684278490"/>
                        </a:ext>
                      </a:extLst>
                    </a:gridCol>
                    <a:gridCol w="884432">
                      <a:extLst>
                        <a:ext uri="{9D8B030D-6E8A-4147-A177-3AD203B41FA5}">
                          <a16:colId xmlns:a16="http://schemas.microsoft.com/office/drawing/2014/main" val="2070498196"/>
                        </a:ext>
                      </a:extLst>
                    </a:gridCol>
                    <a:gridCol w="1146369">
                      <a:extLst>
                        <a:ext uri="{9D8B030D-6E8A-4147-A177-3AD203B41FA5}">
                          <a16:colId xmlns:a16="http://schemas.microsoft.com/office/drawing/2014/main" val="655074530"/>
                        </a:ext>
                      </a:extLst>
                    </a:gridCol>
                    <a:gridCol w="1146369">
                      <a:extLst>
                        <a:ext uri="{9D8B030D-6E8A-4147-A177-3AD203B41FA5}">
                          <a16:colId xmlns:a16="http://schemas.microsoft.com/office/drawing/2014/main" val="4151850936"/>
                        </a:ext>
                      </a:extLst>
                    </a:gridCol>
                    <a:gridCol w="1146369">
                      <a:extLst>
                        <a:ext uri="{9D8B030D-6E8A-4147-A177-3AD203B41FA5}">
                          <a16:colId xmlns:a16="http://schemas.microsoft.com/office/drawing/2014/main" val="2674537451"/>
                        </a:ext>
                      </a:extLst>
                    </a:gridCol>
                    <a:gridCol w="1146369">
                      <a:extLst>
                        <a:ext uri="{9D8B030D-6E8A-4147-A177-3AD203B41FA5}">
                          <a16:colId xmlns:a16="http://schemas.microsoft.com/office/drawing/2014/main" val="3499043189"/>
                        </a:ext>
                      </a:extLst>
                    </a:gridCol>
                    <a:gridCol w="1146369">
                      <a:extLst>
                        <a:ext uri="{9D8B030D-6E8A-4147-A177-3AD203B41FA5}">
                          <a16:colId xmlns:a16="http://schemas.microsoft.com/office/drawing/2014/main" val="3111117451"/>
                        </a:ext>
                      </a:extLst>
                    </a:gridCol>
                    <a:gridCol w="1146369">
                      <a:extLst>
                        <a:ext uri="{9D8B030D-6E8A-4147-A177-3AD203B41FA5}">
                          <a16:colId xmlns:a16="http://schemas.microsoft.com/office/drawing/2014/main" val="3376377573"/>
                        </a:ext>
                      </a:extLst>
                    </a:gridCol>
                  </a:tblGrid>
                  <a:tr h="696039">
                    <a:tc>
                      <a:txBody>
                        <a:bodyPr/>
                        <a:lstStyle/>
                        <a:p>
                          <a:pPr algn="ctr"/>
                          <a:r>
                            <a:rPr lang="zh-CN" altLang="en-US" sz="2000" kern="100" baseline="0" dirty="0">
                              <a:effectLst/>
                              <a:latin typeface="Times New Roman" panose="02020603050405020304" pitchFamily="18" charset="0"/>
                              <a:ea typeface="黑体" panose="02010609060101010101" pitchFamily="49" charset="-122"/>
                              <a:cs typeface="Times New Roman" panose="02020603050405020304" pitchFamily="18" charset="0"/>
                            </a:rPr>
                            <a:t>区间</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dirty="0">
                              <a:solidFill>
                                <a:schemeClr val="tx1"/>
                              </a:solidFill>
                              <a:latin typeface="Times New Roman" panose="02020603050405020304" pitchFamily="18" charset="0"/>
                              <a:ea typeface="黑体" panose="02010609060101010101" pitchFamily="49" charset="-122"/>
                            </a:rPr>
                            <a:t>[1, 5]</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dirty="0">
                              <a:solidFill>
                                <a:schemeClr val="tx1"/>
                              </a:solidFill>
                              <a:latin typeface="Times New Roman" panose="02020603050405020304" pitchFamily="18" charset="0"/>
                              <a:ea typeface="黑体" panose="02010609060101010101" pitchFamily="49" charset="-122"/>
                            </a:rPr>
                            <a:t>[1, 10] </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dirty="0">
                              <a:solidFill>
                                <a:schemeClr val="tx1"/>
                              </a:solidFill>
                              <a:latin typeface="Times New Roman" panose="02020603050405020304" pitchFamily="18" charset="0"/>
                              <a:ea typeface="黑体" panose="02010609060101010101" pitchFamily="49" charset="-122"/>
                            </a:rPr>
                            <a:t>[1,</a:t>
                          </a:r>
                          <a:r>
                            <a:rPr lang="zh-CN" altLang="en-US" sz="2000" dirty="0">
                              <a:solidFill>
                                <a:schemeClr val="tx1"/>
                              </a:solidFill>
                              <a:latin typeface="Times New Roman" panose="02020603050405020304" pitchFamily="18" charset="0"/>
                              <a:ea typeface="黑体" panose="02010609060101010101" pitchFamily="49" charset="-122"/>
                            </a:rPr>
                            <a:t> </a:t>
                          </a:r>
                          <a:r>
                            <a:rPr lang="en-US" altLang="zh-CN" sz="2000" dirty="0">
                              <a:solidFill>
                                <a:schemeClr val="tx1"/>
                              </a:solidFill>
                              <a:latin typeface="Times New Roman" panose="02020603050405020304" pitchFamily="18" charset="0"/>
                              <a:ea typeface="黑体" panose="02010609060101010101" pitchFamily="49" charset="-122"/>
                            </a:rPr>
                            <a:t>15] </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dirty="0">
                              <a:solidFill>
                                <a:schemeClr val="tx1"/>
                              </a:solidFill>
                              <a:latin typeface="Times New Roman" panose="02020603050405020304" pitchFamily="18" charset="0"/>
                              <a:ea typeface="黑体" panose="02010609060101010101" pitchFamily="49" charset="-122"/>
                            </a:rPr>
                            <a:t>[1, 20]</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a:blip r:embed="rId2"/>
                          <a:stretch>
                            <a:fillRect l="-528723" t="-870" r="-201064" b="-100870"/>
                          </a:stretch>
                        </a:blipFill>
                      </a:tcPr>
                    </a:tc>
                    <a:tc>
                      <a:txBody>
                        <a:bodyPr/>
                        <a:lstStyle/>
                        <a:p>
                          <a:pPr algn="ctr"/>
                          <a:r>
                            <a:rPr lang="en-US" alt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rPr>
                            <a:t>5</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rPr>
                            <a:t>10</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17068489"/>
                      </a:ext>
                    </a:extLst>
                  </a:tr>
                  <a:tr h="696039">
                    <a:tc>
                      <a:txBody>
                        <a:bodyPr/>
                        <a:lstStyle/>
                        <a:p>
                          <a:pPr algn="ctr"/>
                          <a:r>
                            <a:rPr lang="en-US" alt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rPr>
                            <a:t>RMSE</a:t>
                          </a:r>
                          <a:endParaRPr lang="zh-CN" alt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rPr>
                            <a:t>20.81</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rPr>
                            <a:t>21.14</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sz="2000" kern="100" baseline="0" dirty="0">
                              <a:effectLst/>
                              <a:latin typeface="Times New Roman" panose="02020603050405020304" pitchFamily="18" charset="0"/>
                              <a:ea typeface="黑体" panose="02010609060101010101" pitchFamily="49" charset="-122"/>
                            </a:rPr>
                            <a:t>21.97</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rPr>
                            <a:t>22.13</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rPr>
                            <a:t>21.07</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b="1" kern="100" baseline="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1.74</a:t>
                          </a:r>
                          <a:endParaRPr lang="zh-CN" sz="2000" b="1" kern="100" baseline="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b="1" kern="100" baseline="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1.70</a:t>
                          </a:r>
                          <a:endParaRPr lang="zh-CN" sz="2000" b="1" kern="100" baseline="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57059749"/>
                      </a:ext>
                    </a:extLst>
                  </a:tr>
                </a:tbl>
              </a:graphicData>
            </a:graphic>
          </p:graphicFrame>
        </mc:Fallback>
      </mc:AlternateContent>
      <p:grpSp>
        <p:nvGrpSpPr>
          <p:cNvPr id="17" name="组合 16">
            <a:extLst>
              <a:ext uri="{FF2B5EF4-FFF2-40B4-BE49-F238E27FC236}">
                <a16:creationId xmlns:a16="http://schemas.microsoft.com/office/drawing/2014/main" id="{FE3D0CC0-10EE-486E-9BDE-A292AF244999}"/>
              </a:ext>
            </a:extLst>
          </p:cNvPr>
          <p:cNvGrpSpPr/>
          <p:nvPr/>
        </p:nvGrpSpPr>
        <p:grpSpPr>
          <a:xfrm>
            <a:off x="1056000" y="1461598"/>
            <a:ext cx="10080000" cy="1331667"/>
            <a:chOff x="935989" y="1626075"/>
            <a:chExt cx="10080000" cy="1331667"/>
          </a:xfrm>
        </p:grpSpPr>
        <p:sp>
          <p:nvSpPr>
            <p:cNvPr id="18" name="文本框 17">
              <a:extLst>
                <a:ext uri="{FF2B5EF4-FFF2-40B4-BE49-F238E27FC236}">
                  <a16:creationId xmlns:a16="http://schemas.microsoft.com/office/drawing/2014/main" id="{F5BB8E8F-B4DC-4D3E-8F6F-E8766AEE7265}"/>
                </a:ext>
              </a:extLst>
            </p:cNvPr>
            <p:cNvSpPr txBox="1"/>
            <p:nvPr/>
          </p:nvSpPr>
          <p:spPr>
            <a:xfrm>
              <a:off x="935989" y="1626075"/>
              <a:ext cx="10080000" cy="461665"/>
            </a:xfrm>
            <a:prstGeom prst="rect">
              <a:avLst/>
            </a:prstGeom>
            <a:solidFill>
              <a:schemeClr val="accent1">
                <a:lumMod val="50000"/>
              </a:schemeClr>
            </a:solidFill>
            <a:effectLst/>
          </p:spPr>
          <p:txBody>
            <a:bodyPr wrap="square" rtlCol="0">
              <a:spAutoFit/>
            </a:bodyPr>
            <a:lstStyle/>
            <a:p>
              <a:r>
                <a:rPr lang="zh-CN" altLang="en-US" sz="2400" dirty="0">
                  <a:solidFill>
                    <a:schemeClr val="bg1"/>
                  </a:solidFill>
                </a:rPr>
                <a:t>试验</a:t>
              </a:r>
              <a:r>
                <a:rPr lang="en-US" altLang="zh-CN" sz="2400" dirty="0">
                  <a:solidFill>
                    <a:schemeClr val="bg1"/>
                  </a:solidFill>
                </a:rPr>
                <a:t>2</a:t>
              </a:r>
              <a:r>
                <a:rPr lang="zh-CN" altLang="en-US" sz="2400" dirty="0">
                  <a:solidFill>
                    <a:schemeClr val="bg1"/>
                  </a:solidFill>
                </a:rPr>
                <a:t>结果</a:t>
              </a:r>
            </a:p>
          </p:txBody>
        </p:sp>
        <p:sp>
          <p:nvSpPr>
            <p:cNvPr id="21" name="文本框 20">
              <a:extLst>
                <a:ext uri="{FF2B5EF4-FFF2-40B4-BE49-F238E27FC236}">
                  <a16:creationId xmlns:a16="http://schemas.microsoft.com/office/drawing/2014/main" id="{F4CF415A-5FB7-40CC-82A9-F67E868EAC2B}"/>
                </a:ext>
              </a:extLst>
            </p:cNvPr>
            <p:cNvSpPr txBox="1"/>
            <p:nvPr/>
          </p:nvSpPr>
          <p:spPr>
            <a:xfrm>
              <a:off x="935989" y="2086991"/>
              <a:ext cx="10080000" cy="870751"/>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285750" indent="-285750">
                <a:lnSpc>
                  <a:spcPct val="150000"/>
                </a:lnSpc>
                <a:buFont typeface="Arial" panose="020B0604020202020204" pitchFamily="34" charset="0"/>
                <a:buChar char="•"/>
              </a:pPr>
              <a:r>
                <a:rPr lang="en-US" altLang="zh-CN" dirty="0">
                  <a:solidFill>
                    <a:schemeClr val="tx1"/>
                  </a:solidFill>
                  <a:latin typeface="Times New Roman" panose="02020603050405020304" pitchFamily="18" charset="0"/>
                  <a:ea typeface="黑体" panose="02010609060101010101" pitchFamily="49" charset="-122"/>
                </a:rPr>
                <a:t>Epoch</a:t>
              </a:r>
              <a:r>
                <a:rPr lang="zh-CN" altLang="en-US" dirty="0">
                  <a:solidFill>
                    <a:schemeClr val="tx1"/>
                  </a:solidFill>
                  <a:latin typeface="Times New Roman" panose="02020603050405020304" pitchFamily="18" charset="0"/>
                  <a:ea typeface="黑体" panose="02010609060101010101" pitchFamily="49" charset="-122"/>
                </a:rPr>
                <a:t>为</a:t>
              </a:r>
              <a:r>
                <a:rPr lang="en-US" altLang="zh-CN" dirty="0">
                  <a:solidFill>
                    <a:schemeClr val="tx1"/>
                  </a:solidFill>
                  <a:latin typeface="Times New Roman" panose="02020603050405020304" pitchFamily="18" charset="0"/>
                  <a:ea typeface="黑体" panose="02010609060101010101" pitchFamily="49" charset="-122"/>
                </a:rPr>
                <a:t>100</a:t>
              </a:r>
              <a:r>
                <a:rPr lang="zh-CN" altLang="en-US" dirty="0">
                  <a:solidFill>
                    <a:schemeClr val="tx1"/>
                  </a:solidFill>
                  <a:latin typeface="Times New Roman" panose="02020603050405020304" pitchFamily="18" charset="0"/>
                  <a:ea typeface="黑体" panose="02010609060101010101" pitchFamily="49" charset="-122"/>
                </a:rPr>
                <a:t>，学习率</a:t>
              </a:r>
              <a:r>
                <a:rPr lang="en-US" altLang="zh-CN" dirty="0">
                  <a:solidFill>
                    <a:schemeClr val="tx1"/>
                  </a:solidFill>
                  <a:latin typeface="Times New Roman" panose="02020603050405020304" pitchFamily="18" charset="0"/>
                  <a:ea typeface="黑体" panose="02010609060101010101" pitchFamily="49" charset="-122"/>
                </a:rPr>
                <a:t>0.001</a:t>
              </a:r>
              <a:r>
                <a:rPr lang="zh-CN" altLang="en-US" dirty="0">
                  <a:solidFill>
                    <a:schemeClr val="tx1"/>
                  </a:solidFill>
                  <a:latin typeface="Times New Roman" panose="02020603050405020304" pitchFamily="18" charset="0"/>
                  <a:ea typeface="黑体" panose="02010609060101010101" pitchFamily="49" charset="-122"/>
                </a:rPr>
                <a:t>，</a:t>
              </a:r>
              <a:r>
                <a:rPr lang="en-US" altLang="zh-CN" dirty="0">
                  <a:solidFill>
                    <a:schemeClr val="tx1"/>
                  </a:solidFill>
                  <a:latin typeface="Times New Roman" panose="02020603050405020304" pitchFamily="18" charset="0"/>
                  <a:ea typeface="黑体" panose="02010609060101010101" pitchFamily="49" charset="-122"/>
                </a:rPr>
                <a:t>Batch Size</a:t>
              </a:r>
              <a:r>
                <a:rPr lang="zh-CN" altLang="en-US" dirty="0">
                  <a:solidFill>
                    <a:schemeClr val="tx1"/>
                  </a:solidFill>
                  <a:latin typeface="Times New Roman" panose="02020603050405020304" pitchFamily="18" charset="0"/>
                  <a:ea typeface="黑体" panose="02010609060101010101" pitchFamily="49" charset="-122"/>
                </a:rPr>
                <a:t>等于</a:t>
              </a:r>
              <a:r>
                <a:rPr lang="en-US" altLang="zh-CN" dirty="0">
                  <a:solidFill>
                    <a:schemeClr val="tx1"/>
                  </a:solidFill>
                  <a:latin typeface="Times New Roman" panose="02020603050405020304" pitchFamily="18" charset="0"/>
                  <a:ea typeface="黑体" panose="02010609060101010101" pitchFamily="49" charset="-122"/>
                </a:rPr>
                <a:t>20000</a:t>
              </a:r>
              <a:r>
                <a:rPr lang="zh-CN" altLang="en-US" dirty="0">
                  <a:solidFill>
                    <a:schemeClr val="tx1"/>
                  </a:solidFill>
                  <a:latin typeface="Times New Roman" panose="02020603050405020304" pitchFamily="18" charset="0"/>
                  <a:ea typeface="黑体" panose="02010609060101010101" pitchFamily="49" charset="-122"/>
                </a:rPr>
                <a:t>，使用</a:t>
              </a:r>
              <a:r>
                <a:rPr lang="en-US" altLang="zh-CN" dirty="0">
                  <a:solidFill>
                    <a:schemeClr val="tx1"/>
                  </a:solidFill>
                  <a:latin typeface="Times New Roman" panose="02020603050405020304" pitchFamily="18" charset="0"/>
                  <a:ea typeface="黑体" panose="02010609060101010101" pitchFamily="49" charset="-122"/>
                </a:rPr>
                <a:t>MSE</a:t>
              </a:r>
              <a:r>
                <a:rPr lang="zh-CN" altLang="en-US" dirty="0">
                  <a:solidFill>
                    <a:schemeClr val="tx1"/>
                  </a:solidFill>
                  <a:latin typeface="Times New Roman" panose="02020603050405020304" pitchFamily="18" charset="0"/>
                  <a:ea typeface="黑体" panose="02010609060101010101" pitchFamily="49" charset="-122"/>
                </a:rPr>
                <a:t>损失</a:t>
              </a:r>
              <a:endParaRPr lang="en-US" altLang="zh-CN" dirty="0">
                <a:solidFill>
                  <a:schemeClr val="tx1"/>
                </a:solidFill>
                <a:latin typeface="Times New Roman" panose="02020603050405020304" pitchFamily="18" charset="0"/>
                <a:ea typeface="黑体" panose="02010609060101010101" pitchFamily="49" charset="-122"/>
              </a:endParaRPr>
            </a:p>
            <a:p>
              <a:pPr marL="285750" indent="-285750">
                <a:lnSpc>
                  <a:spcPct val="150000"/>
                </a:lnSpc>
                <a:buFont typeface="Arial" panose="020B0604020202020204" pitchFamily="34" charset="0"/>
                <a:buChar char="•"/>
              </a:pPr>
              <a:r>
                <a:rPr lang="zh-CN" altLang="en-US" dirty="0">
                  <a:solidFill>
                    <a:schemeClr val="tx1"/>
                  </a:solidFill>
                  <a:latin typeface="Times New Roman" panose="02020603050405020304" pitchFamily="18" charset="0"/>
                  <a:ea typeface="黑体" panose="02010609060101010101" pitchFamily="49" charset="-122"/>
                </a:rPr>
                <a:t>固定窗口要远远优于序列不定长</a:t>
              </a:r>
              <a:endParaRPr lang="en-US" altLang="zh-CN" dirty="0">
                <a:solidFill>
                  <a:schemeClr val="tx1"/>
                </a:solidFill>
                <a:latin typeface="Times New Roman" panose="02020603050405020304" pitchFamily="18" charset="0"/>
                <a:ea typeface="黑体" panose="02010609060101010101" pitchFamily="49" charset="-122"/>
              </a:endParaRPr>
            </a:p>
          </p:txBody>
        </p:sp>
      </p:grpSp>
      <p:sp>
        <p:nvSpPr>
          <p:cNvPr id="3" name="矩形 2">
            <a:extLst>
              <a:ext uri="{FF2B5EF4-FFF2-40B4-BE49-F238E27FC236}">
                <a16:creationId xmlns:a16="http://schemas.microsoft.com/office/drawing/2014/main" id="{5A140A46-C822-DEF3-42C7-5C815F149B00}"/>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5" name="矩形 4">
            <a:extLst>
              <a:ext uri="{FF2B5EF4-FFF2-40B4-BE49-F238E27FC236}">
                <a16:creationId xmlns:a16="http://schemas.microsoft.com/office/drawing/2014/main" id="{3EFBCA6F-2BFD-2D2F-7018-5E909FBB7B37}"/>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试验</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id="{9F5211C1-969D-BCD5-D7F7-6A9642B75D8F}"/>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一</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、问题背景与数据处理</a:t>
            </a:r>
          </a:p>
        </p:txBody>
      </p:sp>
      <p:sp>
        <p:nvSpPr>
          <p:cNvPr id="7" name="矩形 6">
            <a:extLst>
              <a:ext uri="{FF2B5EF4-FFF2-40B4-BE49-F238E27FC236}">
                <a16:creationId xmlns:a16="http://schemas.microsoft.com/office/drawing/2014/main" id="{7291B362-CA56-CD7A-AF9F-4250E7171562}"/>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5FACD3BE-E22A-9C1B-B99B-CBD0A46B7081}"/>
              </a:ext>
            </a:extLst>
          </p:cNvPr>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9" name="矩形 8">
            <a:extLst>
              <a:ext uri="{FF2B5EF4-FFF2-40B4-BE49-F238E27FC236}">
                <a16:creationId xmlns:a16="http://schemas.microsoft.com/office/drawing/2014/main" id="{D0CF34E1-FD1B-E39E-48ED-92E08C31968B}"/>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a:extLst>
              <a:ext uri="{FF2B5EF4-FFF2-40B4-BE49-F238E27FC236}">
                <a16:creationId xmlns:a16="http://schemas.microsoft.com/office/drawing/2014/main" id="{903CD045-A45C-7FEC-FE9B-769DC3FAEE00}"/>
              </a:ext>
            </a:extLst>
          </p:cNvPr>
          <p:cNvSpPr/>
          <p:nvPr/>
        </p:nvSpPr>
        <p:spPr>
          <a:xfrm>
            <a:off x="8719147" y="-6236"/>
            <a:ext cx="3395568" cy="54650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99668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21FF41D7-71E1-47FB-93BE-FD400A9FCE09}"/>
              </a:ext>
            </a:extLst>
          </p:cNvPr>
          <p:cNvGrpSpPr/>
          <p:nvPr/>
        </p:nvGrpSpPr>
        <p:grpSpPr>
          <a:xfrm>
            <a:off x="1004401" y="1574833"/>
            <a:ext cx="10080000" cy="4665272"/>
            <a:chOff x="935989" y="1626075"/>
            <a:chExt cx="10080000" cy="4665272"/>
          </a:xfrm>
        </p:grpSpPr>
        <p:sp>
          <p:nvSpPr>
            <p:cNvPr id="15" name="文本框 14">
              <a:extLst>
                <a:ext uri="{FF2B5EF4-FFF2-40B4-BE49-F238E27FC236}">
                  <a16:creationId xmlns:a16="http://schemas.microsoft.com/office/drawing/2014/main" id="{67DDBD47-29C5-41BC-A862-19BEC2A3C657}"/>
                </a:ext>
              </a:extLst>
            </p:cNvPr>
            <p:cNvSpPr txBox="1"/>
            <p:nvPr/>
          </p:nvSpPr>
          <p:spPr>
            <a:xfrm>
              <a:off x="935989" y="1626075"/>
              <a:ext cx="10080000" cy="461665"/>
            </a:xfrm>
            <a:prstGeom prst="rect">
              <a:avLst/>
            </a:prstGeom>
            <a:solidFill>
              <a:schemeClr val="accent1">
                <a:lumMod val="50000"/>
              </a:schemeClr>
            </a:solidFill>
            <a:effectLst/>
          </p:spPr>
          <p:txBody>
            <a:bodyPr wrap="square" rtlCol="0">
              <a:spAutoFit/>
            </a:bodyPr>
            <a:lstStyle/>
            <a:p>
              <a:r>
                <a:rPr lang="zh-CN" altLang="en-US" sz="2400" dirty="0">
                  <a:solidFill>
                    <a:schemeClr val="bg1"/>
                  </a:solidFill>
                </a:rPr>
                <a:t>试验</a:t>
              </a:r>
              <a:r>
                <a:rPr lang="en-US" altLang="zh-CN" sz="2400" dirty="0">
                  <a:solidFill>
                    <a:schemeClr val="bg1"/>
                  </a:solidFill>
                </a:rPr>
                <a:t>3</a:t>
              </a:r>
              <a:endParaRPr lang="zh-CN" altLang="en-US" sz="2400" dirty="0">
                <a:solidFill>
                  <a:schemeClr val="bg1"/>
                </a:solidFill>
              </a:endParaRPr>
            </a:p>
          </p:txBody>
        </p:sp>
        <p:sp>
          <p:nvSpPr>
            <p:cNvPr id="16" name="文本框 15">
              <a:extLst>
                <a:ext uri="{FF2B5EF4-FFF2-40B4-BE49-F238E27FC236}">
                  <a16:creationId xmlns:a16="http://schemas.microsoft.com/office/drawing/2014/main" id="{73152459-2759-4714-92E8-85DE87871900}"/>
                </a:ext>
              </a:extLst>
            </p:cNvPr>
            <p:cNvSpPr txBox="1"/>
            <p:nvPr/>
          </p:nvSpPr>
          <p:spPr>
            <a:xfrm>
              <a:off x="935989" y="2086991"/>
              <a:ext cx="10080000" cy="4204356"/>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285750" indent="-285750">
                <a:lnSpc>
                  <a:spcPct val="150000"/>
                </a:lnSpc>
                <a:buFont typeface="Arial" panose="020B0604020202020204" pitchFamily="34" charset="0"/>
                <a:buChar char="•"/>
              </a:pPr>
              <a:r>
                <a:rPr lang="zh-CN" altLang="en-US" b="1" u="sng" dirty="0">
                  <a:solidFill>
                    <a:schemeClr val="tx1"/>
                  </a:solidFill>
                  <a:latin typeface="Times New Roman" panose="02020603050405020304" pitchFamily="18" charset="0"/>
                  <a:ea typeface="黑体" panose="02010609060101010101" pitchFamily="49" charset="-122"/>
                </a:rPr>
                <a:t>如果固定长度后，该固定多长的窗口最好？（试验</a:t>
              </a:r>
              <a:r>
                <a:rPr lang="en-US" altLang="zh-CN" b="1" u="sng" dirty="0">
                  <a:solidFill>
                    <a:schemeClr val="tx1"/>
                  </a:solidFill>
                  <a:latin typeface="Times New Roman" panose="02020603050405020304" pitchFamily="18" charset="0"/>
                  <a:ea typeface="黑体" panose="02010609060101010101" pitchFamily="49" charset="-122"/>
                </a:rPr>
                <a:t>3</a:t>
              </a:r>
              <a:r>
                <a:rPr lang="zh-CN" altLang="en-US" b="1" u="sng" dirty="0">
                  <a:solidFill>
                    <a:schemeClr val="tx1"/>
                  </a:solidFill>
                  <a:latin typeface="Times New Roman" panose="02020603050405020304" pitchFamily="18" charset="0"/>
                  <a:ea typeface="黑体" panose="02010609060101010101" pitchFamily="49" charset="-122"/>
                </a:rPr>
                <a:t>）</a:t>
              </a:r>
              <a:endParaRPr lang="en-US" altLang="zh-CN" b="1" u="sng" dirty="0">
                <a:solidFill>
                  <a:schemeClr val="tx1"/>
                </a:solidFill>
                <a:latin typeface="Times New Roman" panose="02020603050405020304" pitchFamily="18" charset="0"/>
                <a:ea typeface="黑体" panose="02010609060101010101" pitchFamily="49" charset="-122"/>
              </a:endParaRPr>
            </a:p>
            <a:p>
              <a:pPr marL="285750" indent="-285750">
                <a:lnSpc>
                  <a:spcPct val="150000"/>
                </a:lnSpc>
                <a:buFont typeface="Arial" panose="020B0604020202020204" pitchFamily="34" charset="0"/>
                <a:buChar cha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mn-ea"/>
                </a:rPr>
                <a:t>为找到最佳预测的窗口长度，在这里分别设置窗口长度为</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mn-ea"/>
                </a:rPr>
                <a:t>1</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mn-ea"/>
                </a:rPr>
                <a:t>～</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mn-ea"/>
                </a:rPr>
                <a:t>20</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mn-ea"/>
                </a:rPr>
                <a:t>进行训练，把每个台风的数据单独放入，将一些不够长的、未达到需要的窗口长度的台风剔除。</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mn-ea"/>
              </a:endParaRPr>
            </a:p>
            <a:p>
              <a:pPr marL="285750" indent="-285750">
                <a:lnSpc>
                  <a:spcPct val="150000"/>
                </a:lnSpc>
                <a:buFont typeface="Arial" panose="020B0604020202020204" pitchFamily="34" charset="0"/>
                <a:buChar char="•"/>
              </a:pPr>
              <a:r>
                <a:rPr lang="zh-CN" altLang="en-US" dirty="0">
                  <a:solidFill>
                    <a:prstClr val="black"/>
                  </a:solidFill>
                  <a:latin typeface="黑体" panose="02010609060101010101" pitchFamily="49" charset="-122"/>
                  <a:ea typeface="黑体" panose="02010609060101010101" pitchFamily="49" charset="-122"/>
                  <a:sym typeface="+mn-ea"/>
                </a:rPr>
                <a:t>其不同窗口对应的</a:t>
              </a:r>
              <a:r>
                <a:rPr lang="en-US" altLang="zh-CN" dirty="0">
                  <a:solidFill>
                    <a:prstClr val="black"/>
                  </a:solidFill>
                  <a:latin typeface="黑体" panose="02010609060101010101" pitchFamily="49" charset="-122"/>
                  <a:ea typeface="黑体" panose="02010609060101010101" pitchFamily="49" charset="-122"/>
                  <a:sym typeface="+mn-ea"/>
                </a:rPr>
                <a:t>RMSE</a:t>
              </a:r>
              <a:r>
                <a:rPr lang="zh-CN" altLang="en-US" dirty="0">
                  <a:solidFill>
                    <a:prstClr val="black"/>
                  </a:solidFill>
                  <a:latin typeface="黑体" panose="02010609060101010101" pitchFamily="49" charset="-122"/>
                  <a:ea typeface="黑体" panose="02010609060101010101" pitchFamily="49" charset="-122"/>
                  <a:sym typeface="+mn-ea"/>
                </a:rPr>
                <a:t>如下表所示：</a:t>
              </a:r>
              <a:endParaRPr lang="en-US" altLang="zh-CN" dirty="0">
                <a:solidFill>
                  <a:prstClr val="black"/>
                </a:solidFill>
                <a:latin typeface="黑体" panose="02010609060101010101" pitchFamily="49" charset="-122"/>
                <a:ea typeface="黑体" panose="02010609060101010101" pitchFamily="49" charset="-122"/>
                <a:sym typeface="+mn-ea"/>
              </a:endParaRPr>
            </a:p>
            <a:p>
              <a:pPr marL="285750" indent="-285750">
                <a:lnSpc>
                  <a:spcPct val="150000"/>
                </a:lnSpc>
                <a:buFont typeface="Arial" panose="020B0604020202020204" pitchFamily="34" charset="0"/>
                <a:buChar char="•"/>
              </a:pPr>
              <a:endParaRPr lang="en-US" altLang="zh-CN" dirty="0">
                <a:solidFill>
                  <a:prstClr val="black"/>
                </a:solidFill>
                <a:latin typeface="Calibri"/>
                <a:ea typeface="微软雅黑" panose="020B0503020204020204" pitchFamily="34" charset="-122"/>
                <a:sym typeface="+mn-ea"/>
              </a:endParaRPr>
            </a:p>
            <a:p>
              <a:pPr marL="285750" indent="-285750">
                <a:lnSpc>
                  <a:spcPct val="150000"/>
                </a:lnSpc>
                <a:buFont typeface="Arial" panose="020B0604020202020204" pitchFamily="34" charset="0"/>
                <a:buChar char="•"/>
              </a:pPr>
              <a:endPar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sym typeface="+mn-ea"/>
              </a:endParaRPr>
            </a:p>
            <a:p>
              <a:pPr marL="285750" indent="-285750">
                <a:lnSpc>
                  <a:spcPct val="150000"/>
                </a:lnSpc>
                <a:buFont typeface="Arial" panose="020B0604020202020204" pitchFamily="34" charset="0"/>
                <a:buChar char="•"/>
              </a:pPr>
              <a:endPar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sym typeface="+mn-ea"/>
              </a:endParaRPr>
            </a:p>
            <a:p>
              <a:pPr marL="285750" indent="-285750">
                <a:lnSpc>
                  <a:spcPct val="150000"/>
                </a:lnSpc>
                <a:buFont typeface="Arial" panose="020B0604020202020204" pitchFamily="34" charset="0"/>
                <a:buChar char="•"/>
              </a:pPr>
              <a:endParaRPr lang="en-US" altLang="zh-CN" dirty="0">
                <a:solidFill>
                  <a:prstClr val="black"/>
                </a:solidFill>
                <a:latin typeface="Calibri"/>
                <a:ea typeface="微软雅黑" panose="020B0503020204020204" pitchFamily="34" charset="-122"/>
                <a:sym typeface="+mn-ea"/>
              </a:endParaRPr>
            </a:p>
            <a:p>
              <a:pPr marL="285750" indent="-285750">
                <a:lnSpc>
                  <a:spcPct val="150000"/>
                </a:lnSpc>
                <a:buFont typeface="Arial" panose="020B0604020202020204" pitchFamily="34" charset="0"/>
                <a:buChar char="•"/>
              </a:pPr>
              <a:endPar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sym typeface="+mn-ea"/>
              </a:endParaRPr>
            </a:p>
            <a:p>
              <a:pPr marL="285750" indent="-285750">
                <a:lnSpc>
                  <a:spcPct val="150000"/>
                </a:lnSpc>
                <a:buFont typeface="Arial" panose="020B0604020202020204" pitchFamily="34" charset="0"/>
                <a:buChar char="•"/>
              </a:pPr>
              <a:endPar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sym typeface="+mn-ea"/>
              </a:endParaRPr>
            </a:p>
          </p:txBody>
        </p:sp>
      </p:grpSp>
      <p:sp>
        <p:nvSpPr>
          <p:cNvPr id="3" name="矩形 2">
            <a:extLst>
              <a:ext uri="{FF2B5EF4-FFF2-40B4-BE49-F238E27FC236}">
                <a16:creationId xmlns:a16="http://schemas.microsoft.com/office/drawing/2014/main" id="{08127799-EC5D-D5C6-FC8A-812F122A033A}"/>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5" name="矩形 4">
            <a:extLst>
              <a:ext uri="{FF2B5EF4-FFF2-40B4-BE49-F238E27FC236}">
                <a16:creationId xmlns:a16="http://schemas.microsoft.com/office/drawing/2014/main" id="{0105C893-75DC-C91B-9785-B70EA58DBF09}"/>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试验</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id="{6E64F508-1B12-0A3F-214B-4E36C3E50C64}"/>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一</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、问题背景与数据处理</a:t>
            </a:r>
          </a:p>
        </p:txBody>
      </p:sp>
      <p:sp>
        <p:nvSpPr>
          <p:cNvPr id="7" name="矩形 6">
            <a:extLst>
              <a:ext uri="{FF2B5EF4-FFF2-40B4-BE49-F238E27FC236}">
                <a16:creationId xmlns:a16="http://schemas.microsoft.com/office/drawing/2014/main" id="{A0583852-3E3E-B2AD-945C-85B2C1335A35}"/>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9013369D-FCBD-D364-7589-CE3E72DF622C}"/>
              </a:ext>
            </a:extLst>
          </p:cNvPr>
          <p:cNvPicPr>
            <a:picLocks noChangeAspect="1"/>
          </p:cNvPicPr>
          <p:nvPr/>
        </p:nvPicPr>
        <p:blipFill rotWithShape="1">
          <a:blip r:embed="rId2">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9" name="矩形 8">
            <a:extLst>
              <a:ext uri="{FF2B5EF4-FFF2-40B4-BE49-F238E27FC236}">
                <a16:creationId xmlns:a16="http://schemas.microsoft.com/office/drawing/2014/main" id="{E038EB40-0835-684C-C049-740CBFDE86CB}"/>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a:extLst>
              <a:ext uri="{FF2B5EF4-FFF2-40B4-BE49-F238E27FC236}">
                <a16:creationId xmlns:a16="http://schemas.microsoft.com/office/drawing/2014/main" id="{3A8177B3-174D-01DF-A2AC-64CC17B4BA1A}"/>
              </a:ext>
            </a:extLst>
          </p:cNvPr>
          <p:cNvSpPr/>
          <p:nvPr/>
        </p:nvSpPr>
        <p:spPr>
          <a:xfrm>
            <a:off x="8719147" y="-6236"/>
            <a:ext cx="3395568" cy="54650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F8C53388-3484-4164-8B01-3DEC915F0E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92" y="4038114"/>
            <a:ext cx="9592817" cy="1854167"/>
          </a:xfrm>
          <a:prstGeom prst="rect">
            <a:avLst/>
          </a:prstGeom>
        </p:spPr>
      </p:pic>
    </p:spTree>
    <p:extLst>
      <p:ext uri="{BB962C8B-B14F-4D97-AF65-F5344CB8AC3E}">
        <p14:creationId xmlns:p14="http://schemas.microsoft.com/office/powerpoint/2010/main" val="1268522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8127799-EC5D-D5C6-FC8A-812F122A033A}"/>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5" name="矩形 4">
            <a:extLst>
              <a:ext uri="{FF2B5EF4-FFF2-40B4-BE49-F238E27FC236}">
                <a16:creationId xmlns:a16="http://schemas.microsoft.com/office/drawing/2014/main" id="{0105C893-75DC-C91B-9785-B70EA58DBF09}"/>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试验</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id="{6E64F508-1B12-0A3F-214B-4E36C3E50C64}"/>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一</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、问题背景与数据处理</a:t>
            </a:r>
          </a:p>
        </p:txBody>
      </p:sp>
      <p:sp>
        <p:nvSpPr>
          <p:cNvPr id="7" name="矩形 6">
            <a:extLst>
              <a:ext uri="{FF2B5EF4-FFF2-40B4-BE49-F238E27FC236}">
                <a16:creationId xmlns:a16="http://schemas.microsoft.com/office/drawing/2014/main" id="{A0583852-3E3E-B2AD-945C-85B2C1335A35}"/>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9013369D-FCBD-D364-7589-CE3E72DF622C}"/>
              </a:ext>
            </a:extLst>
          </p:cNvPr>
          <p:cNvPicPr>
            <a:picLocks noChangeAspect="1"/>
          </p:cNvPicPr>
          <p:nvPr/>
        </p:nvPicPr>
        <p:blipFill rotWithShape="1">
          <a:blip r:embed="rId2">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9" name="矩形 8">
            <a:extLst>
              <a:ext uri="{FF2B5EF4-FFF2-40B4-BE49-F238E27FC236}">
                <a16:creationId xmlns:a16="http://schemas.microsoft.com/office/drawing/2014/main" id="{E038EB40-0835-684C-C049-740CBFDE86CB}"/>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a:extLst>
              <a:ext uri="{FF2B5EF4-FFF2-40B4-BE49-F238E27FC236}">
                <a16:creationId xmlns:a16="http://schemas.microsoft.com/office/drawing/2014/main" id="{3A8177B3-174D-01DF-A2AC-64CC17B4BA1A}"/>
              </a:ext>
            </a:extLst>
          </p:cNvPr>
          <p:cNvSpPr/>
          <p:nvPr/>
        </p:nvSpPr>
        <p:spPr>
          <a:xfrm>
            <a:off x="8719147" y="-6236"/>
            <a:ext cx="3395568" cy="54650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3" name="组合 12">
            <a:extLst>
              <a:ext uri="{FF2B5EF4-FFF2-40B4-BE49-F238E27FC236}">
                <a16:creationId xmlns:a16="http://schemas.microsoft.com/office/drawing/2014/main" id="{CEA77A2C-E48A-918E-DE64-AD56B50E18AF}"/>
              </a:ext>
            </a:extLst>
          </p:cNvPr>
          <p:cNvGrpSpPr/>
          <p:nvPr/>
        </p:nvGrpSpPr>
        <p:grpSpPr>
          <a:xfrm>
            <a:off x="1015352" y="1441340"/>
            <a:ext cx="10080000" cy="1334488"/>
            <a:chOff x="935989" y="1626075"/>
            <a:chExt cx="10080000" cy="1334488"/>
          </a:xfrm>
        </p:grpSpPr>
        <p:sp>
          <p:nvSpPr>
            <p:cNvPr id="17" name="文本框 16">
              <a:extLst>
                <a:ext uri="{FF2B5EF4-FFF2-40B4-BE49-F238E27FC236}">
                  <a16:creationId xmlns:a16="http://schemas.microsoft.com/office/drawing/2014/main" id="{0D7B0298-8E09-68AD-263E-60BF91131473}"/>
                </a:ext>
              </a:extLst>
            </p:cNvPr>
            <p:cNvSpPr txBox="1"/>
            <p:nvPr/>
          </p:nvSpPr>
          <p:spPr>
            <a:xfrm>
              <a:off x="935989" y="1626075"/>
              <a:ext cx="10080000" cy="461665"/>
            </a:xfrm>
            <a:prstGeom prst="rect">
              <a:avLst/>
            </a:prstGeom>
            <a:solidFill>
              <a:schemeClr val="accent1">
                <a:lumMod val="50000"/>
              </a:schemeClr>
            </a:solidFill>
            <a:effectLst/>
          </p:spPr>
          <p:txBody>
            <a:bodyPr wrap="square" rtlCol="0">
              <a:spAutoFit/>
            </a:bodyPr>
            <a:lstStyle/>
            <a:p>
              <a:r>
                <a:rPr lang="zh-CN" altLang="en-US" sz="2400" dirty="0">
                  <a:solidFill>
                    <a:schemeClr val="bg1"/>
                  </a:solidFill>
                </a:rPr>
                <a:t>试验</a:t>
              </a:r>
              <a:r>
                <a:rPr lang="en-US" altLang="zh-CN" sz="2400" dirty="0">
                  <a:solidFill>
                    <a:schemeClr val="bg1"/>
                  </a:solidFill>
                </a:rPr>
                <a:t>4</a:t>
              </a:r>
              <a:endParaRPr lang="zh-CN" altLang="en-US" sz="2400" dirty="0">
                <a:solidFill>
                  <a:schemeClr val="bg1"/>
                </a:solidFill>
              </a:endParaRPr>
            </a:p>
          </p:txBody>
        </p:sp>
        <p:sp>
          <p:nvSpPr>
            <p:cNvPr id="18" name="文本框 17">
              <a:extLst>
                <a:ext uri="{FF2B5EF4-FFF2-40B4-BE49-F238E27FC236}">
                  <a16:creationId xmlns:a16="http://schemas.microsoft.com/office/drawing/2014/main" id="{6B996193-552B-2AEE-6697-0546399327A6}"/>
                </a:ext>
              </a:extLst>
            </p:cNvPr>
            <p:cNvSpPr txBox="1"/>
            <p:nvPr/>
          </p:nvSpPr>
          <p:spPr>
            <a:xfrm>
              <a:off x="935989" y="2086991"/>
              <a:ext cx="10080000" cy="873572"/>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285750" indent="-285750">
                <a:lnSpc>
                  <a:spcPct val="150000"/>
                </a:lnSpc>
                <a:buFont typeface="Arial" panose="020B0604020202020204" pitchFamily="34" charset="0"/>
                <a:buChar char="•"/>
              </a:pPr>
              <a:r>
                <a:rPr lang="zh-CN" altLang="en-US" b="1" u="sng" dirty="0">
                  <a:solidFill>
                    <a:schemeClr val="tx1"/>
                  </a:solidFill>
                  <a:latin typeface="Times New Roman" panose="02020603050405020304" pitchFamily="18" charset="0"/>
                  <a:ea typeface="黑体" panose="02010609060101010101" pitchFamily="49" charset="-122"/>
                </a:rPr>
                <a:t>如果在数据集中加入噪音，是否会增强模型的鲁棒性？（试验</a:t>
              </a:r>
              <a:r>
                <a:rPr lang="en-US" altLang="zh-CN" b="1" u="sng" dirty="0">
                  <a:solidFill>
                    <a:schemeClr val="tx1"/>
                  </a:solidFill>
                  <a:latin typeface="Times New Roman" panose="02020603050405020304" pitchFamily="18" charset="0"/>
                  <a:ea typeface="黑体" panose="02010609060101010101" pitchFamily="49" charset="-122"/>
                </a:rPr>
                <a:t>4</a:t>
              </a:r>
              <a:r>
                <a:rPr lang="zh-CN" altLang="en-US" dirty="0">
                  <a:solidFill>
                    <a:schemeClr val="tx1"/>
                  </a:solidFill>
                  <a:latin typeface="Times New Roman" panose="02020603050405020304" pitchFamily="18" charset="0"/>
                  <a:ea typeface="黑体" panose="02010609060101010101" pitchFamily="49" charset="-122"/>
                </a:rPr>
                <a:t>）</a:t>
              </a:r>
              <a:endParaRPr lang="en-US" altLang="zh-CN" dirty="0">
                <a:solidFill>
                  <a:schemeClr val="tx1"/>
                </a:solidFill>
                <a:latin typeface="Times New Roman" panose="02020603050405020304" pitchFamily="18" charset="0"/>
                <a:ea typeface="黑体" panose="02010609060101010101" pitchFamily="49" charset="-122"/>
              </a:endParaRPr>
            </a:p>
            <a:p>
              <a:pPr marL="285750" indent="-285750">
                <a:lnSpc>
                  <a:spcPct val="150000"/>
                </a:lnSpc>
                <a:buFont typeface="Arial" panose="020B0604020202020204" pitchFamily="34" charset="0"/>
                <a:buChar char="•"/>
              </a:pPr>
              <a:r>
                <a:rPr lang="zh-CN" altLang="en-US" dirty="0">
                  <a:solidFill>
                    <a:schemeClr val="tx1"/>
                  </a:solidFill>
                  <a:latin typeface="Times New Roman" panose="02020603050405020304" pitchFamily="18" charset="0"/>
                  <a:ea typeface="黑体" panose="02010609060101010101" pitchFamily="49" charset="-122"/>
                </a:rPr>
                <a:t>通过混合台风数据来增加数据噪音，探究两类数据训练模型的效果</a:t>
              </a:r>
            </a:p>
          </p:txBody>
        </p:sp>
      </p:grpSp>
      <p:graphicFrame>
        <p:nvGraphicFramePr>
          <p:cNvPr id="14" name="表格 13">
            <a:extLst>
              <a:ext uri="{FF2B5EF4-FFF2-40B4-BE49-F238E27FC236}">
                <a16:creationId xmlns:a16="http://schemas.microsoft.com/office/drawing/2014/main" id="{8A20750E-ADD2-4E75-A102-2D2AD786B946}"/>
              </a:ext>
            </a:extLst>
          </p:cNvPr>
          <p:cNvGraphicFramePr>
            <a:graphicFrameLocks noGrp="1"/>
          </p:cNvGraphicFramePr>
          <p:nvPr>
            <p:extLst>
              <p:ext uri="{D42A27DB-BD31-4B8C-83A1-F6EECF244321}">
                <p14:modId xmlns:p14="http://schemas.microsoft.com/office/powerpoint/2010/main" val="3334526783"/>
              </p:ext>
            </p:extLst>
          </p:nvPr>
        </p:nvGraphicFramePr>
        <p:xfrm>
          <a:off x="2698394" y="3429000"/>
          <a:ext cx="5897175" cy="2154436"/>
        </p:xfrm>
        <a:graphic>
          <a:graphicData uri="http://schemas.openxmlformats.org/drawingml/2006/table">
            <a:tbl>
              <a:tblPr firstRow="1" firstCol="1" bandRow="1">
                <a:tableStyleId>{5940675A-B579-460E-94D1-54222C63F5DA}</a:tableStyleId>
              </a:tblPr>
              <a:tblGrid>
                <a:gridCol w="1965725">
                  <a:extLst>
                    <a:ext uri="{9D8B030D-6E8A-4147-A177-3AD203B41FA5}">
                      <a16:colId xmlns:a16="http://schemas.microsoft.com/office/drawing/2014/main" val="2684278490"/>
                    </a:ext>
                  </a:extLst>
                </a:gridCol>
                <a:gridCol w="1965725">
                  <a:extLst>
                    <a:ext uri="{9D8B030D-6E8A-4147-A177-3AD203B41FA5}">
                      <a16:colId xmlns:a16="http://schemas.microsoft.com/office/drawing/2014/main" val="2070498196"/>
                    </a:ext>
                  </a:extLst>
                </a:gridCol>
                <a:gridCol w="1965725">
                  <a:extLst>
                    <a:ext uri="{9D8B030D-6E8A-4147-A177-3AD203B41FA5}">
                      <a16:colId xmlns:a16="http://schemas.microsoft.com/office/drawing/2014/main" val="655074530"/>
                    </a:ext>
                  </a:extLst>
                </a:gridCol>
              </a:tblGrid>
              <a:tr h="538609">
                <a:tc>
                  <a:txBody>
                    <a:bodyPr/>
                    <a:lstStyle/>
                    <a:p>
                      <a:pPr algn="ct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zh-CN" altLang="en-US" sz="2000" kern="100" baseline="0" dirty="0">
                          <a:effectLst/>
                          <a:latin typeface="Times New Roman" panose="02020603050405020304" pitchFamily="18" charset="0"/>
                          <a:ea typeface="黑体" panose="02010609060101010101" pitchFamily="49" charset="-122"/>
                          <a:cs typeface="Times New Roman" panose="02020603050405020304" pitchFamily="18" charset="0"/>
                        </a:rPr>
                        <a:t>混合</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zh-CN" altLang="en-US" sz="2000" kern="100" baseline="0" dirty="0">
                          <a:effectLst/>
                          <a:latin typeface="Times New Roman" panose="02020603050405020304" pitchFamily="18" charset="0"/>
                          <a:ea typeface="黑体" panose="02010609060101010101" pitchFamily="49" charset="-122"/>
                        </a:rPr>
                        <a:t>非混合</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17068489"/>
                  </a:ext>
                </a:extLst>
              </a:tr>
              <a:tr h="538609">
                <a:tc>
                  <a:txBody>
                    <a:bodyPr/>
                    <a:lstStyle/>
                    <a:p>
                      <a:pPr algn="ctr"/>
                      <a:r>
                        <a:rPr lang="en-US" altLang="zh-CN" sz="2000" kern="100" baseline="0">
                          <a:effectLst/>
                          <a:latin typeface="Times New Roman" panose="02020603050405020304" pitchFamily="18" charset="0"/>
                          <a:ea typeface="黑体" panose="02010609060101010101" pitchFamily="49" charset="-122"/>
                          <a:cs typeface="Times New Roman" panose="02020603050405020304" pitchFamily="18" charset="0"/>
                        </a:rPr>
                        <a:t>1</a:t>
                      </a:r>
                      <a:r>
                        <a:rPr lang="zh-CN" altLang="en-US" sz="2000" kern="100" baseline="0">
                          <a:effectLst/>
                          <a:latin typeface="Times New Roman" panose="02020603050405020304" pitchFamily="18" charset="0"/>
                          <a:ea typeface="黑体" panose="02010609060101010101" pitchFamily="49" charset="-122"/>
                          <a:cs typeface="Times New Roman" panose="02020603050405020304" pitchFamily="18" charset="0"/>
                        </a:rPr>
                        <a:t>窗口</a:t>
                      </a:r>
                      <a:endParaRPr lang="zh-CN" alt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rPr>
                        <a:t>4.18</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sz="2000" kern="100" baseline="0" dirty="0">
                          <a:effectLst/>
                          <a:latin typeface="Times New Roman" panose="02020603050405020304" pitchFamily="18" charset="0"/>
                          <a:ea typeface="黑体" panose="02010609060101010101" pitchFamily="49" charset="-122"/>
                        </a:rPr>
                        <a:t>3.32</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57059749"/>
                  </a:ext>
                </a:extLst>
              </a:tr>
              <a:tr h="538609">
                <a:tc>
                  <a:txBody>
                    <a:bodyPr/>
                    <a:lstStyle/>
                    <a:p>
                      <a:pPr algn="ctr"/>
                      <a:r>
                        <a:rPr lang="en-US" altLang="zh-CN" sz="2000" kern="100" baseline="0">
                          <a:effectLst/>
                          <a:latin typeface="Times New Roman" panose="02020603050405020304" pitchFamily="18" charset="0"/>
                          <a:ea typeface="黑体" panose="02010609060101010101" pitchFamily="49" charset="-122"/>
                          <a:cs typeface="Times New Roman" panose="02020603050405020304" pitchFamily="18" charset="0"/>
                        </a:rPr>
                        <a:t>5</a:t>
                      </a:r>
                      <a:r>
                        <a:rPr lang="zh-CN" altLang="en-US" sz="2000" kern="100" baseline="0">
                          <a:effectLst/>
                          <a:latin typeface="Times New Roman" panose="02020603050405020304" pitchFamily="18" charset="0"/>
                          <a:ea typeface="黑体" panose="02010609060101010101" pitchFamily="49" charset="-122"/>
                          <a:cs typeface="Times New Roman" panose="02020603050405020304" pitchFamily="18" charset="0"/>
                        </a:rPr>
                        <a:t>窗口</a:t>
                      </a:r>
                      <a:endParaRPr lang="zh-CN" alt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rPr>
                        <a:t>2.38</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b="1" kern="100" baseline="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1.55</a:t>
                      </a:r>
                      <a:endParaRPr lang="zh-CN" sz="2000" b="1" kern="100" baseline="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29236029"/>
                  </a:ext>
                </a:extLst>
              </a:tr>
              <a:tr h="538609">
                <a:tc>
                  <a:txBody>
                    <a:bodyPr/>
                    <a:lstStyle/>
                    <a:p>
                      <a:pPr algn="ctr"/>
                      <a:r>
                        <a:rPr lang="en-US" altLang="zh-CN" sz="2000" kern="100" baseline="0">
                          <a:effectLst/>
                          <a:latin typeface="Times New Roman" panose="02020603050405020304" pitchFamily="18" charset="0"/>
                          <a:ea typeface="黑体" panose="02010609060101010101" pitchFamily="49" charset="-122"/>
                          <a:cs typeface="Times New Roman" panose="02020603050405020304" pitchFamily="18" charset="0"/>
                        </a:rPr>
                        <a:t>10</a:t>
                      </a:r>
                      <a:r>
                        <a:rPr lang="zh-CN" altLang="en-US" sz="2000" kern="100" baseline="0">
                          <a:effectLst/>
                          <a:latin typeface="Times New Roman" panose="02020603050405020304" pitchFamily="18" charset="0"/>
                          <a:ea typeface="黑体" panose="02010609060101010101" pitchFamily="49" charset="-122"/>
                          <a:cs typeface="Times New Roman" panose="02020603050405020304" pitchFamily="18" charset="0"/>
                        </a:rPr>
                        <a:t>窗口</a:t>
                      </a:r>
                      <a:endParaRPr lang="zh-CN" alt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rPr>
                        <a:t>2.73</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rPr>
                        <a:t>2.01</a:t>
                      </a:r>
                      <a:endParaRPr lang="zh-CN" sz="2000" kern="100" baseline="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99116333"/>
                  </a:ext>
                </a:extLst>
              </a:tr>
            </a:tbl>
          </a:graphicData>
        </a:graphic>
      </p:graphicFrame>
    </p:spTree>
    <p:extLst>
      <p:ext uri="{BB962C8B-B14F-4D97-AF65-F5344CB8AC3E}">
        <p14:creationId xmlns:p14="http://schemas.microsoft.com/office/powerpoint/2010/main" val="470052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4607673" y="3693452"/>
            <a:ext cx="3215527"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建模求解</a:t>
            </a:r>
          </a:p>
        </p:txBody>
      </p:sp>
      <p:sp>
        <p:nvSpPr>
          <p:cNvPr id="5" name="椭圆 4"/>
          <p:cNvSpPr/>
          <p:nvPr/>
        </p:nvSpPr>
        <p:spPr>
          <a:xfrm>
            <a:off x="5223446" y="1419440"/>
            <a:ext cx="1745108" cy="17451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5400" b="1" dirty="0">
                <a:solidFill>
                  <a:srgbClr val="7E0C6E"/>
                </a:solidFill>
                <a:latin typeface="微软雅黑" panose="020B0503020204020204" pitchFamily="34" charset="-122"/>
                <a:ea typeface="微软雅黑" panose="020B0503020204020204" pitchFamily="34" charset="-122"/>
              </a:rPr>
              <a:t>二</a:t>
            </a:r>
            <a:endParaRPr kumimoji="0" lang="zh-CN" altLang="en-US" sz="5400" b="1" i="0" u="none" strike="noStrike" kern="1200" cap="none" spc="0" normalizeH="0" baseline="0" noProof="0" dirty="0">
              <a:ln>
                <a:noFill/>
              </a:ln>
              <a:solidFill>
                <a:srgbClr val="7E0C6E"/>
              </a:solidFill>
              <a:effectLst/>
              <a:uLnTx/>
              <a:uFillTx/>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152" t="50000" r="23298" b="21667"/>
          <a:stretch>
            <a:fillRect/>
          </a:stretch>
        </p:blipFill>
        <p:spPr>
          <a:xfrm>
            <a:off x="0" y="0"/>
            <a:ext cx="2743200" cy="11658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18777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4153877" y="3693453"/>
            <a:ext cx="388424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5400" b="1" dirty="0">
                <a:solidFill>
                  <a:prstClr val="white"/>
                </a:solidFill>
                <a:latin typeface="微软雅黑" panose="020B0503020204020204" pitchFamily="34" charset="-122"/>
                <a:ea typeface="微软雅黑" panose="020B0503020204020204" pitchFamily="34" charset="-122"/>
              </a:rPr>
              <a:t>MLP</a:t>
            </a:r>
            <a:endParaRPr kumimoji="0" lang="zh-CN" altLang="en-US"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椭圆 4"/>
          <p:cNvSpPr/>
          <p:nvPr/>
        </p:nvSpPr>
        <p:spPr>
          <a:xfrm>
            <a:off x="5223446" y="1419440"/>
            <a:ext cx="1745108" cy="17451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7E0C6E"/>
                </a:solidFill>
                <a:effectLst/>
                <a:uLnTx/>
                <a:uFillTx/>
                <a:latin typeface="微软雅黑" panose="020B0503020204020204" pitchFamily="34" charset="-122"/>
                <a:ea typeface="微软雅黑" panose="020B0503020204020204" pitchFamily="34" charset="-122"/>
                <a:cs typeface="+mn-cs"/>
              </a:rPr>
              <a:t>2.1</a:t>
            </a:r>
            <a:endParaRPr kumimoji="0" lang="zh-CN" altLang="en-US" sz="5400" b="1" i="0" u="none" strike="noStrike" kern="1200" cap="none" spc="0" normalizeH="0" baseline="0" noProof="0" dirty="0">
              <a:ln>
                <a:noFill/>
              </a:ln>
              <a:solidFill>
                <a:srgbClr val="7E0C6E"/>
              </a:solidFill>
              <a:effectLst/>
              <a:uLnTx/>
              <a:uFillTx/>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152" t="50000" r="23298" b="21667"/>
          <a:stretch>
            <a:fillRect/>
          </a:stretch>
        </p:blipFill>
        <p:spPr>
          <a:xfrm>
            <a:off x="0" y="0"/>
            <a:ext cx="2743200" cy="116586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DC337B2-F023-4387-B7AC-7E2337383328}"/>
              </a:ext>
            </a:extLst>
          </p:cNvPr>
          <p:cNvGrpSpPr/>
          <p:nvPr/>
        </p:nvGrpSpPr>
        <p:grpSpPr>
          <a:xfrm>
            <a:off x="852001" y="1422433"/>
            <a:ext cx="10080000" cy="5058778"/>
            <a:chOff x="935989" y="1626075"/>
            <a:chExt cx="10080000" cy="5058778"/>
          </a:xfrm>
        </p:grpSpPr>
        <p:sp>
          <p:nvSpPr>
            <p:cNvPr id="5" name="文本框 4"/>
            <p:cNvSpPr txBox="1"/>
            <p:nvPr/>
          </p:nvSpPr>
          <p:spPr>
            <a:xfrm>
              <a:off x="935989" y="1626075"/>
              <a:ext cx="10080000" cy="46037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BP</a:t>
              </a:r>
              <a:r>
                <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神经网络介绍</a:t>
              </a:r>
            </a:p>
          </p:txBody>
        </p:sp>
        <p:sp>
          <p:nvSpPr>
            <p:cNvPr id="13" name="文本框 12"/>
            <p:cNvSpPr txBox="1"/>
            <p:nvPr/>
          </p:nvSpPr>
          <p:spPr>
            <a:xfrm>
              <a:off x="935989" y="2086991"/>
              <a:ext cx="10080000" cy="4597862"/>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BP</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神经网络是一种多层的前馈神经网络</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其主要的特点是：信号是前向传播的，而误差是反向传播的。</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        </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mn-ea"/>
              </a:endParaRPr>
            </a:p>
          </p:txBody>
        </p:sp>
      </p:grpSp>
      <p:sp>
        <p:nvSpPr>
          <p:cNvPr id="6" name="AutoShape 2">
            <a:extLst>
              <a:ext uri="{FF2B5EF4-FFF2-40B4-BE49-F238E27FC236}">
                <a16:creationId xmlns:a16="http://schemas.microsoft.com/office/drawing/2014/main" id="{F039FF49-5CBC-55DF-4158-BB9274C554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sp>
        <p:nvSpPr>
          <p:cNvPr id="7" name="AutoShape 4">
            <a:extLst>
              <a:ext uri="{FF2B5EF4-FFF2-40B4-BE49-F238E27FC236}">
                <a16:creationId xmlns:a16="http://schemas.microsoft.com/office/drawing/2014/main" id="{3BAD6F91-5453-22A5-5066-1F93A4CDC17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pic>
        <p:nvPicPr>
          <p:cNvPr id="9" name="图片 8">
            <a:extLst>
              <a:ext uri="{FF2B5EF4-FFF2-40B4-BE49-F238E27FC236}">
                <a16:creationId xmlns:a16="http://schemas.microsoft.com/office/drawing/2014/main" id="{87CCF1FD-76E0-3BC9-E0A8-25E10D30F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8066" y="3109039"/>
            <a:ext cx="6671068" cy="2856286"/>
          </a:xfrm>
          <a:prstGeom prst="rect">
            <a:avLst/>
          </a:prstGeom>
        </p:spPr>
      </p:pic>
      <p:sp>
        <p:nvSpPr>
          <p:cNvPr id="17" name="矩形 16">
            <a:extLst>
              <a:ext uri="{FF2B5EF4-FFF2-40B4-BE49-F238E27FC236}">
                <a16:creationId xmlns:a16="http://schemas.microsoft.com/office/drawing/2014/main" id="{A091CDF4-B2B9-7909-CD54-CD44F1C725C9}"/>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8" name="矩形 17">
            <a:extLst>
              <a:ext uri="{FF2B5EF4-FFF2-40B4-BE49-F238E27FC236}">
                <a16:creationId xmlns:a16="http://schemas.microsoft.com/office/drawing/2014/main" id="{C05E5D33-23B5-FC92-4512-B6C2586AF897}"/>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BP</a:t>
            </a:r>
            <a:r>
              <a:rPr lang="zh-CN" altLang="en-US" b="1" dirty="0">
                <a:solidFill>
                  <a:prstClr val="white"/>
                </a:solidFill>
                <a:latin typeface="微软雅黑" panose="020B0503020204020204" pitchFamily="34" charset="-122"/>
                <a:ea typeface="微软雅黑" panose="020B0503020204020204" pitchFamily="34" charset="-122"/>
              </a:rPr>
              <a:t>神经网络</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矩形 18">
            <a:extLst>
              <a:ext uri="{FF2B5EF4-FFF2-40B4-BE49-F238E27FC236}">
                <a16:creationId xmlns:a16="http://schemas.microsoft.com/office/drawing/2014/main" id="{66683DC6-C7EB-C979-67DF-0A25142F2791}"/>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20" name="矩形 19">
            <a:extLst>
              <a:ext uri="{FF2B5EF4-FFF2-40B4-BE49-F238E27FC236}">
                <a16:creationId xmlns:a16="http://schemas.microsoft.com/office/drawing/2014/main" id="{784A05EC-3184-CFBF-1ED3-D14434C7D3C0}"/>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9D69507A-D19C-F6A7-F571-76AF3728DB0A}"/>
              </a:ext>
            </a:extLst>
          </p:cNvPr>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25" name="矩形 24">
            <a:extLst>
              <a:ext uri="{FF2B5EF4-FFF2-40B4-BE49-F238E27FC236}">
                <a16:creationId xmlns:a16="http://schemas.microsoft.com/office/drawing/2014/main" id="{0BBE6144-5F4D-6EC7-4311-F5C7641FB609}"/>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介绍</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398411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DC337B2-F023-4387-B7AC-7E2337383328}"/>
              </a:ext>
            </a:extLst>
          </p:cNvPr>
          <p:cNvGrpSpPr/>
          <p:nvPr/>
        </p:nvGrpSpPr>
        <p:grpSpPr>
          <a:xfrm>
            <a:off x="852000" y="1270033"/>
            <a:ext cx="10602639" cy="4874112"/>
            <a:chOff x="935989" y="1626075"/>
            <a:chExt cx="10080000" cy="4874112"/>
          </a:xfrm>
        </p:grpSpPr>
        <p:sp>
          <p:nvSpPr>
            <p:cNvPr id="5" name="文本框 4"/>
            <p:cNvSpPr txBox="1"/>
            <p:nvPr/>
          </p:nvSpPr>
          <p:spPr>
            <a:xfrm>
              <a:off x="935989" y="1626075"/>
              <a:ext cx="10080000" cy="46037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原理及优缺点</a:t>
              </a:r>
            </a:p>
          </p:txBody>
        </p:sp>
        <mc:AlternateContent xmlns:mc="http://schemas.openxmlformats.org/markup-compatibility/2006" xmlns:a14="http://schemas.microsoft.com/office/drawing/2010/main">
          <mc:Choice Requires="a14">
            <p:sp>
              <p:nvSpPr>
                <p:cNvPr id="13" name="文本框 12"/>
                <p:cNvSpPr txBox="1"/>
                <p:nvPr/>
              </p:nvSpPr>
              <p:spPr>
                <a:xfrm>
                  <a:off x="935989" y="2086991"/>
                  <a:ext cx="10080000" cy="4413196"/>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BP</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神经网络的过程主要分为两个阶段，第一阶段是信号的前向传播，从输入层经过隐含层最后到达输出层；第二阶段是误差的反向传播，从输出层到隐含层，最后到输入层。</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endParaRPr>
                </a:p>
                <a:p>
                  <a:pPr marL="457200" marR="0" lvl="1"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m:rPr>
                                <m:sty m:val="p"/>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w</m:t>
                            </m:r>
                          </m:e>
                          <m:sub>
                            <m:r>
                              <m:rPr>
                                <m:sty m:val="p"/>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ki</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𝜂</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𝑥</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𝑘𝑖</m:t>
                            </m:r>
                          </m:sub>
                        </m:sSub>
                        <m:d>
                          <m:d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𝑡</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𝑘</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𝑜</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𝑘</m:t>
                                </m:r>
                              </m:sub>
                            </m:sSub>
                          </m:e>
                        </m:d>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𝑜</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𝑘</m:t>
                            </m:r>
                          </m:sub>
                        </m:sSub>
                        <m:d>
                          <m:d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1−</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𝑜</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𝑘</m:t>
                                </m:r>
                              </m:sub>
                            </m:sSub>
                          </m:e>
                        </m:d>
                      </m:oMath>
                    </m:oMathPara>
                  </a14:m>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endParaRPr>
                </a:p>
                <a:p>
                  <a:pPr marL="457200" marR="0" lvl="1"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m:rPr>
                                <m:sty m:val="p"/>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w</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h</m:t>
                            </m:r>
                            <m:r>
                              <m:rPr>
                                <m:sty m:val="p"/>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i</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𝜂</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𝑥</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h𝑖</m:t>
                            </m:r>
                          </m:sub>
                        </m:sSub>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𝑜</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h</m:t>
                            </m:r>
                          </m:sub>
                        </m:sSub>
                        <m:d>
                          <m:d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1−</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𝑜</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h</m:t>
                                </m:r>
                              </m:sub>
                            </m:sSub>
                          </m:e>
                        </m:d>
                        <m:nary>
                          <m:naryPr>
                            <m:chr m:val="∑"/>
                            <m:supHide m:val="on"/>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naryPr>
                          <m:sub>
                            <m:r>
                              <m:rPr>
                                <m:brk m:alnAt="7"/>
                              </m:r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𝑘</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𝜖</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𝐷𝑜𝑤𝑛𝑠𝑡𝑟𝑒𝑎𝑚</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𝑗</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ub>
                          <m:sup/>
                          <m:e>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𝛿</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𝑘</m:t>
                                </m:r>
                              </m:sub>
                            </m:sSub>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𝑤</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𝑘h</m:t>
                                </m:r>
                              </m:sub>
                            </m:sSub>
                          </m:e>
                        </m:nary>
                      </m:oMath>
                    </m:oMathPara>
                  </a14:m>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mn-ea"/>
                  </a:endParaRPr>
                </a:p>
                <a:p>
                  <a:pPr marL="342900" indent="-342900">
                    <a:lnSpc>
                      <a:spcPct val="150000"/>
                    </a:lnSpc>
                    <a:buFont typeface="Arial" panose="020B0604020202020204" pitchFamily="34" charset="0"/>
                    <a:buChar char="•"/>
                    <a:defRPr/>
                  </a:pPr>
                  <a:r>
                    <a:rPr kumimoji="0" lang="zh-CN" altLang="en-US"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sym typeface="+mn-ea"/>
                    </a:rPr>
                    <a:t>优点</a:t>
                  </a:r>
                  <a:r>
                    <a:rPr kumimoji="0" lang="zh-CN" altLang="en-US"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mn-ea"/>
                    </a:rPr>
                    <a:t>：数学</a:t>
                  </a: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证明了它可以实现任何复杂非线性映射，适合于求解内部机制复杂的问题</a:t>
                  </a:r>
                  <a:endParaRPr kumimoji="0" lang="en-US" altLang="zh-CN"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mn-ea"/>
                  </a:endParaRPr>
                </a:p>
                <a:p>
                  <a:pPr marL="342900" indent="-342900">
                    <a:lnSpc>
                      <a:spcPct val="150000"/>
                    </a:lnSpc>
                    <a:buFont typeface="Arial" panose="020B0604020202020204" pitchFamily="34" charset="0"/>
                    <a:buChar char="•"/>
                    <a:defRPr/>
                  </a:pPr>
                  <a:r>
                    <a:rPr kumimoji="0" lang="zh-CN" altLang="en-US"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sym typeface="+mn-ea"/>
                    </a:rPr>
                    <a:t>缺点</a:t>
                  </a:r>
                  <a:r>
                    <a:rPr kumimoji="0" lang="zh-CN" altLang="en-US"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mn-ea"/>
                    </a:rPr>
                    <a:t>：</a:t>
                  </a: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mn-ea"/>
                    </a:rPr>
                    <a:t> ①面对</a:t>
                  </a: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复杂非线性函数时，</a:t>
                  </a:r>
                  <a:r>
                    <a:rPr kumimoji="0" lang="en" alt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BP</a:t>
                  </a: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算法很有可能陷入局部极值。</a:t>
                  </a:r>
                  <a:endParaRPr kumimoji="0" lang="en-US" alt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endParaRP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mn-ea"/>
                    </a:rPr>
                    <a:t>      </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mn-ea"/>
                    </a:rPr>
                    <a:t>②</a:t>
                  </a: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mn-ea"/>
                    </a:rPr>
                    <a:t>隐含层</a:t>
                  </a: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的选择没有统一完整的理论指导。</a:t>
                  </a:r>
                  <a:endParaRPr kumimoji="0" lang="en-US" alt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endParaRP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mn-ea"/>
                    </a:rPr>
                    <a:t>      </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mn-ea"/>
                    </a:rPr>
                    <a:t>③</a:t>
                  </a: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模型学习效率低，收敛速度比较慢；层数过深，计算量很大。</a:t>
                  </a:r>
                </a:p>
              </p:txBody>
            </p:sp>
          </mc:Choice>
          <mc:Fallback xmlns="">
            <p:sp>
              <p:nvSpPr>
                <p:cNvPr id="13" name="文本框 12"/>
                <p:cNvSpPr txBox="1">
                  <a:spLocks noRot="1" noChangeAspect="1" noMove="1" noResize="1" noEditPoints="1" noAdjustHandles="1" noChangeArrowheads="1" noChangeShapeType="1" noTextEdit="1"/>
                </p:cNvSpPr>
                <p:nvPr/>
              </p:nvSpPr>
              <p:spPr>
                <a:xfrm>
                  <a:off x="935989" y="2086991"/>
                  <a:ext cx="10080000" cy="4413196"/>
                </a:xfrm>
                <a:prstGeom prst="rect">
                  <a:avLst/>
                </a:prstGeom>
                <a:blipFill>
                  <a:blip r:embed="rId3"/>
                  <a:stretch>
                    <a:fillRect l="-403" b="-1243"/>
                  </a:stretch>
                </a:blipFill>
                <a:effectLst/>
              </p:spPr>
              <p:txBody>
                <a:bodyPr/>
                <a:lstStyle/>
                <a:p>
                  <a:r>
                    <a:rPr lang="zh-CN" altLang="en-US">
                      <a:noFill/>
                    </a:rPr>
                    <a:t> </a:t>
                  </a:r>
                </a:p>
              </p:txBody>
            </p:sp>
          </mc:Fallback>
        </mc:AlternateContent>
      </p:grpSp>
      <p:sp>
        <p:nvSpPr>
          <p:cNvPr id="6" name="AutoShape 2">
            <a:extLst>
              <a:ext uri="{FF2B5EF4-FFF2-40B4-BE49-F238E27FC236}">
                <a16:creationId xmlns:a16="http://schemas.microsoft.com/office/drawing/2014/main" id="{F039FF49-5CBC-55DF-4158-BB9274C554C4}"/>
              </a:ext>
            </a:extLst>
          </p:cNvPr>
          <p:cNvSpPr>
            <a:spLocks noChangeAspect="1" noChangeArrowheads="1"/>
          </p:cNvSpPr>
          <p:nvPr/>
        </p:nvSpPr>
        <p:spPr bwMode="auto">
          <a:xfrm>
            <a:off x="5943600" y="3124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sp>
        <p:nvSpPr>
          <p:cNvPr id="7" name="AutoShape 4">
            <a:extLst>
              <a:ext uri="{FF2B5EF4-FFF2-40B4-BE49-F238E27FC236}">
                <a16:creationId xmlns:a16="http://schemas.microsoft.com/office/drawing/2014/main" id="{3BAD6F91-5453-22A5-5066-1F93A4CDC17E}"/>
              </a:ext>
            </a:extLst>
          </p:cNvPr>
          <p:cNvSpPr>
            <a:spLocks noChangeAspect="1" noChangeArrowheads="1"/>
          </p:cNvSpPr>
          <p:nvPr/>
        </p:nvSpPr>
        <p:spPr bwMode="auto">
          <a:xfrm>
            <a:off x="60960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sp>
        <p:nvSpPr>
          <p:cNvPr id="9" name="矩形 8">
            <a:extLst>
              <a:ext uri="{FF2B5EF4-FFF2-40B4-BE49-F238E27FC236}">
                <a16:creationId xmlns:a16="http://schemas.microsoft.com/office/drawing/2014/main" id="{C2C6A3BE-6F3C-2CA7-11A3-EE05D0530B46}"/>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0" name="矩形 9">
            <a:extLst>
              <a:ext uri="{FF2B5EF4-FFF2-40B4-BE49-F238E27FC236}">
                <a16:creationId xmlns:a16="http://schemas.microsoft.com/office/drawing/2014/main" id="{4A96C759-23C4-0210-D1B0-B8C3F81D0061}"/>
              </a:ext>
            </a:extLst>
          </p:cNvPr>
          <p:cNvSpPr/>
          <p:nvPr/>
        </p:nvSpPr>
        <p:spPr>
          <a:xfrm>
            <a:off x="5646982" y="7344"/>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BP</a:t>
            </a:r>
            <a:r>
              <a:rPr lang="zh-CN" altLang="en-US" b="1" dirty="0">
                <a:solidFill>
                  <a:prstClr val="white"/>
                </a:solidFill>
                <a:latin typeface="微软雅黑" panose="020B0503020204020204" pitchFamily="34" charset="-122"/>
                <a:ea typeface="微软雅黑" panose="020B0503020204020204" pitchFamily="34" charset="-122"/>
              </a:rPr>
              <a:t>神经网络</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a:extLst>
              <a:ext uri="{FF2B5EF4-FFF2-40B4-BE49-F238E27FC236}">
                <a16:creationId xmlns:a16="http://schemas.microsoft.com/office/drawing/2014/main" id="{B0C785D4-A35C-D810-E41F-9E3200C8A5E4}"/>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15" name="矩形 14">
            <a:extLst>
              <a:ext uri="{FF2B5EF4-FFF2-40B4-BE49-F238E27FC236}">
                <a16:creationId xmlns:a16="http://schemas.microsoft.com/office/drawing/2014/main" id="{49C39092-4474-AE7D-9294-8D8D668169DB}"/>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CE3B320F-EDC3-0EB7-5A4E-896206BC9510}"/>
              </a:ext>
            </a:extLst>
          </p:cNvPr>
          <p:cNvPicPr>
            <a:picLocks noChangeAspect="1"/>
          </p:cNvPicPr>
          <p:nvPr/>
        </p:nvPicPr>
        <p:blipFill rotWithShape="1">
          <a:blip r:embed="rId4">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7" name="矩形 16">
            <a:extLst>
              <a:ext uri="{FF2B5EF4-FFF2-40B4-BE49-F238E27FC236}">
                <a16:creationId xmlns:a16="http://schemas.microsoft.com/office/drawing/2014/main" id="{3338075C-E191-8CD2-45AB-5B42CE240394}"/>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原理及优缺点</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749014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52001" y="1509925"/>
            <a:ext cx="10080000" cy="1734791"/>
            <a:chOff x="935989" y="1626075"/>
            <a:chExt cx="10080000" cy="1734791"/>
          </a:xfrm>
        </p:grpSpPr>
        <p:sp>
          <p:nvSpPr>
            <p:cNvPr id="5" name="文本框 4"/>
            <p:cNvSpPr txBox="1"/>
            <p:nvPr/>
          </p:nvSpPr>
          <p:spPr>
            <a:xfrm>
              <a:off x="935989" y="1626075"/>
              <a:ext cx="10080000" cy="46037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数据处理</a:t>
              </a:r>
            </a:p>
          </p:txBody>
        </p:sp>
        <p:sp>
          <p:nvSpPr>
            <p:cNvPr id="13" name="文本框 12"/>
            <p:cNvSpPr txBox="1"/>
            <p:nvPr/>
          </p:nvSpPr>
          <p:spPr>
            <a:xfrm>
              <a:off x="935989" y="2086991"/>
              <a:ext cx="10080000" cy="1273875"/>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微软雅黑" panose="020B0503020204020204" charset="-122"/>
                  <a:sym typeface="+mn-ea"/>
                </a:rPr>
                <a:t>归一化：对数据进行归一化，</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将数据映射到区间</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[0,1]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内。</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特征提取：</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微软雅黑" panose="020B0503020204020204" charset="-122"/>
                  <a:sym typeface="+mn-ea"/>
                </a:rPr>
                <a:t>设置窗口长度为</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微软雅黑" panose="020B0503020204020204" charset="-122"/>
                  <a:sym typeface="+mn-ea"/>
                </a:rPr>
                <a:t>L</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微软雅黑" panose="020B0503020204020204" charset="-122"/>
                  <a:sym typeface="+mn-ea"/>
                </a:rPr>
                <a:t>，对每个台风，用其前</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微软雅黑" panose="020B0503020204020204" charset="-122"/>
                  <a:sym typeface="+mn-ea"/>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微软雅黑" panose="020B0503020204020204" charset="-122"/>
                  <a:sym typeface="+mn-ea"/>
                </a:rPr>
                <a:t>到</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微软雅黑" panose="020B0503020204020204" charset="-122"/>
                  <a:sym typeface="+mn-ea"/>
                </a:rPr>
                <a:t>L</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微软雅黑" panose="020B0503020204020204" charset="-122"/>
                  <a:sym typeface="+mn-ea"/>
                </a:rPr>
                <a:t>点的特征（经纬度，风速，气压）预测第</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微软雅黑" panose="020B0503020204020204" charset="-122"/>
                  <a:sym typeface="+mn-ea"/>
                </a:rPr>
                <a:t>L+1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微软雅黑" panose="020B0503020204020204" charset="-122"/>
                  <a:sym typeface="+mn-ea"/>
                </a:rPr>
                <a:t>次，用其</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微软雅黑" panose="020B0503020204020204" charset="-122"/>
                  <a:sym typeface="+mn-ea"/>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微软雅黑" panose="020B0503020204020204" charset="-122"/>
                  <a:sym typeface="+mn-ea"/>
                </a:rPr>
                <a:t>到</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微软雅黑" panose="020B0503020204020204" charset="-122"/>
                  <a:sym typeface="+mn-ea"/>
                </a:rPr>
                <a:t>L+1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微软雅黑" panose="020B0503020204020204" charset="-122"/>
                  <a:sym typeface="+mn-ea"/>
                </a:rPr>
                <a:t>点的数据（经纬度，风速，气压）预测第</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微软雅黑" panose="020B0503020204020204" charset="-122"/>
                  <a:sym typeface="+mn-ea"/>
                </a:rPr>
                <a:t>L+2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微软雅黑" panose="020B0503020204020204" charset="-122"/>
                  <a:sym typeface="+mn-ea"/>
                </a:rPr>
                <a:t>次，依次进行下去。</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微软雅黑" panose="020B0503020204020204" charset="-122"/>
                <a:sym typeface="+mn-ea"/>
              </a:endParaRPr>
            </a:p>
          </p:txBody>
        </p:sp>
      </p:grpSp>
      <p:grpSp>
        <p:nvGrpSpPr>
          <p:cNvPr id="6" name="组合 5">
            <a:extLst>
              <a:ext uri="{FF2B5EF4-FFF2-40B4-BE49-F238E27FC236}">
                <a16:creationId xmlns:a16="http://schemas.microsoft.com/office/drawing/2014/main" id="{76904012-A5A5-E812-46EF-14EE7C8252BF}"/>
              </a:ext>
            </a:extLst>
          </p:cNvPr>
          <p:cNvGrpSpPr/>
          <p:nvPr/>
        </p:nvGrpSpPr>
        <p:grpSpPr>
          <a:xfrm>
            <a:off x="852001" y="3775396"/>
            <a:ext cx="10080000" cy="2033782"/>
            <a:chOff x="935989" y="1626075"/>
            <a:chExt cx="10080000" cy="2033782"/>
          </a:xfrm>
        </p:grpSpPr>
        <p:sp>
          <p:nvSpPr>
            <p:cNvPr id="7" name="文本框 6">
              <a:extLst>
                <a:ext uri="{FF2B5EF4-FFF2-40B4-BE49-F238E27FC236}">
                  <a16:creationId xmlns:a16="http://schemas.microsoft.com/office/drawing/2014/main" id="{3209FEF8-AD3D-3192-BD54-99CCD67DDBD8}"/>
                </a:ext>
              </a:extLst>
            </p:cNvPr>
            <p:cNvSpPr txBox="1"/>
            <p:nvPr/>
          </p:nvSpPr>
          <p:spPr>
            <a:xfrm>
              <a:off x="935989" y="1626075"/>
              <a:ext cx="10080000" cy="46037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参数选择</a:t>
              </a:r>
            </a:p>
          </p:txBody>
        </p:sp>
        <p:sp>
          <p:nvSpPr>
            <p:cNvPr id="8" name="文本框 7">
              <a:extLst>
                <a:ext uri="{FF2B5EF4-FFF2-40B4-BE49-F238E27FC236}">
                  <a16:creationId xmlns:a16="http://schemas.microsoft.com/office/drawing/2014/main" id="{3A0CD166-55B5-1C4E-FDD8-CD59A01FCE5F}"/>
                </a:ext>
              </a:extLst>
            </p:cNvPr>
            <p:cNvSpPr txBox="1"/>
            <p:nvPr/>
          </p:nvSpPr>
          <p:spPr>
            <a:xfrm>
              <a:off x="935989" y="2086991"/>
              <a:ext cx="10080000" cy="1572866"/>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ea typeface="黑体" panose="02010609060101010101" pitchFamily="49" charset="-122"/>
                <a:sym typeface="+mn-ea"/>
              </a:endParaRPr>
            </a:p>
            <a:p>
              <a:pPr marL="342900" indent="-342900">
                <a:lnSpc>
                  <a:spcPct val="150000"/>
                </a:lnSpc>
                <a:buFont typeface="Arial" panose="020B0604020202020204" pitchFamily="34" charset="0"/>
                <a:buChar char="•"/>
                <a:defRPr/>
              </a:pPr>
              <a:r>
                <a:rPr kumimoji="0" lang="zh-CN" altLang="en-US" b="1" i="0" u="none" strike="noStrike" kern="1200" cap="none" spc="0" normalizeH="0" baseline="0" noProof="0" dirty="0">
                  <a:ln>
                    <a:noFill/>
                  </a:ln>
                  <a:solidFill>
                    <a:srgbClr val="FF0000"/>
                  </a:solidFill>
                  <a:effectLst/>
                  <a:uLnTx/>
                  <a:uFillTx/>
                  <a:ea typeface="黑体" panose="02010609060101010101" pitchFamily="49" charset="-122"/>
                  <a:sym typeface="+mn-ea"/>
                </a:rPr>
                <a:t>隐含层激活函数</a:t>
              </a:r>
              <a:r>
                <a:rPr kumimoji="0" lang="zh-CN" altLang="en-US" b="0" i="0" u="none" strike="noStrike" kern="1200" cap="none" spc="0" normalizeH="0" baseline="0" noProof="0" dirty="0">
                  <a:ln>
                    <a:noFill/>
                  </a:ln>
                  <a:solidFill>
                    <a:prstClr val="black"/>
                  </a:solidFill>
                  <a:effectLst/>
                  <a:uLnTx/>
                  <a:uFillTx/>
                  <a:ea typeface="黑体" panose="02010609060101010101" pitchFamily="49" charset="-122"/>
                  <a:sym typeface="+mn-ea"/>
                </a:rPr>
                <a:t>：选用</a:t>
              </a:r>
              <a:r>
                <a:rPr kumimoji="0" lang="en-US" altLang="zh-CN" b="0" i="0" u="none" strike="noStrike" kern="1200" cap="none" spc="0" normalizeH="0" baseline="0" noProof="0" dirty="0">
                  <a:ln>
                    <a:noFill/>
                  </a:ln>
                  <a:solidFill>
                    <a:prstClr val="black"/>
                  </a:solidFill>
                  <a:effectLst/>
                  <a:uLnTx/>
                  <a:uFillTx/>
                  <a:ea typeface="黑体" panose="02010609060101010101" pitchFamily="49" charset="-122"/>
                  <a:sym typeface="+mn-ea"/>
                </a:rPr>
                <a:t>tanh</a:t>
              </a:r>
              <a:r>
                <a:rPr kumimoji="0" lang="zh-CN" altLang="en-US" b="0" i="0" u="none" strike="noStrike" kern="1200" cap="none" spc="0" normalizeH="0" baseline="0" noProof="0" dirty="0">
                  <a:ln>
                    <a:noFill/>
                  </a:ln>
                  <a:solidFill>
                    <a:prstClr val="black"/>
                  </a:solidFill>
                  <a:effectLst/>
                  <a:uLnTx/>
                  <a:uFillTx/>
                  <a:ea typeface="黑体" panose="02010609060101010101" pitchFamily="49" charset="-122"/>
                  <a:sym typeface="+mn-ea"/>
                </a:rPr>
                <a:t>函数 </a:t>
              </a:r>
              <a:r>
                <a:rPr kumimoji="0" lang="zh-CN" altLang="en-US" b="0" i="0" u="none" strike="noStrike" kern="1200" cap="none" spc="0" normalizeH="0" baseline="0" noProof="0" dirty="0">
                  <a:ln>
                    <a:noFill/>
                  </a:ln>
                  <a:solidFill>
                    <a:srgbClr val="000000"/>
                  </a:solidFill>
                  <a:effectLst/>
                  <a:uLnTx/>
                  <a:uFillTx/>
                  <a:ea typeface="黑体" panose="02010609060101010101" pitchFamily="49" charset="-122"/>
                  <a:sym typeface="+mn-ea"/>
                </a:rPr>
                <a:t>。</a:t>
              </a:r>
              <a:endParaRPr kumimoji="0" lang="en-US" altLang="zh-CN" b="0" i="0" u="none" strike="noStrike" kern="1200" cap="none" spc="0" normalizeH="0" baseline="0" noProof="0" dirty="0">
                <a:ln>
                  <a:noFill/>
                </a:ln>
                <a:solidFill>
                  <a:prstClr val="black"/>
                </a:solidFill>
                <a:effectLst/>
                <a:uLnTx/>
                <a:uFillTx/>
                <a:ea typeface="黑体" panose="02010609060101010101" pitchFamily="49" charset="-122"/>
                <a:sym typeface="+mn-ea"/>
              </a:endParaRPr>
            </a:p>
            <a:p>
              <a:pPr marL="342900" indent="-342900">
                <a:lnSpc>
                  <a:spcPct val="150000"/>
                </a:lnSpc>
                <a:buFont typeface="Arial" panose="020B0604020202020204" pitchFamily="34" charset="0"/>
                <a:buChar char="•"/>
                <a:defRPr/>
              </a:pPr>
              <a:r>
                <a:rPr kumimoji="0" lang="zh-CN" altLang="en-US" b="1" i="0" u="none" strike="noStrike" kern="1200" cap="none" spc="0" normalizeH="0" baseline="0" noProof="0" dirty="0">
                  <a:ln>
                    <a:noFill/>
                  </a:ln>
                  <a:solidFill>
                    <a:srgbClr val="FF0000"/>
                  </a:solidFill>
                  <a:effectLst/>
                  <a:uLnTx/>
                  <a:uFillTx/>
                  <a:ea typeface="黑体" panose="02010609060101010101" pitchFamily="49" charset="-122"/>
                  <a:sym typeface="+mn-ea"/>
                </a:rPr>
                <a:t>优化器</a:t>
              </a:r>
              <a:r>
                <a:rPr kumimoji="0" lang="zh-CN" altLang="en-US" b="0" i="0" u="none" strike="noStrike" kern="1200" cap="none" spc="0" normalizeH="0" baseline="0" noProof="0" dirty="0">
                  <a:ln>
                    <a:noFill/>
                  </a:ln>
                  <a:solidFill>
                    <a:prstClr val="black"/>
                  </a:solidFill>
                  <a:effectLst/>
                  <a:uLnTx/>
                  <a:uFillTx/>
                  <a:ea typeface="黑体" panose="02010609060101010101" pitchFamily="49" charset="-122"/>
                  <a:sym typeface="+mn-ea"/>
                </a:rPr>
                <a:t>：选用</a:t>
              </a:r>
              <a:r>
                <a:rPr kumimoji="0" lang="en-US" altLang="zh-CN" b="0" i="0" u="none" strike="noStrike" kern="1200" cap="none" spc="0" normalizeH="0" baseline="0" noProof="0" dirty="0" err="1">
                  <a:ln>
                    <a:noFill/>
                  </a:ln>
                  <a:solidFill>
                    <a:prstClr val="black"/>
                  </a:solidFill>
                  <a:effectLst/>
                  <a:uLnTx/>
                  <a:uFillTx/>
                  <a:ea typeface="黑体" panose="02010609060101010101" pitchFamily="49" charset="-122"/>
                  <a:sym typeface="+mn-ea"/>
                </a:rPr>
                <a:t>adam</a:t>
              </a:r>
              <a:r>
                <a:rPr kumimoji="0" lang="zh-CN" altLang="en-US" b="0" i="0" u="none" strike="noStrike" kern="1200" cap="none" spc="0" normalizeH="0" baseline="0" noProof="0" dirty="0">
                  <a:ln>
                    <a:noFill/>
                  </a:ln>
                  <a:solidFill>
                    <a:prstClr val="black"/>
                  </a:solidFill>
                  <a:effectLst/>
                  <a:uLnTx/>
                  <a:uFillTx/>
                  <a:ea typeface="黑体" panose="02010609060101010101" pitchFamily="49" charset="-122"/>
                  <a:sym typeface="+mn-ea"/>
                </a:rPr>
                <a:t>优化器，</a:t>
              </a:r>
              <a:r>
                <a:rPr kumimoji="0" lang="zh-CN" altLang="en-US" b="0" i="0" u="none" strike="noStrike" kern="1200" cap="none" spc="0" normalizeH="0" baseline="0" noProof="0" dirty="0">
                  <a:ln>
                    <a:noFill/>
                  </a:ln>
                  <a:solidFill>
                    <a:srgbClr val="000000"/>
                  </a:solidFill>
                  <a:effectLst/>
                  <a:uLnTx/>
                  <a:uFillTx/>
                  <a:ea typeface="黑体" panose="02010609060101010101" pitchFamily="49" charset="-122"/>
                </a:rPr>
                <a:t>自适应地调节学习率。</a:t>
              </a:r>
              <a:endParaRPr kumimoji="0" lang="en-US" altLang="zh-CN" b="0" i="0" u="none" strike="noStrike" kern="1200" cap="none" spc="0" normalizeH="0" baseline="0" noProof="0" dirty="0">
                <a:ln>
                  <a:noFill/>
                </a:ln>
                <a:solidFill>
                  <a:prstClr val="black"/>
                </a:solidFill>
                <a:effectLst/>
                <a:uLnTx/>
                <a:uFillTx/>
                <a:ea typeface="黑体" panose="02010609060101010101" pitchFamily="49" charset="-122"/>
                <a:sym typeface="+mn-ea"/>
              </a:endParaRP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ea typeface="黑体" panose="02010609060101010101" pitchFamily="49" charset="-122"/>
                  <a:sym typeface="+mn-ea"/>
                </a:rPr>
                <a:t> </a:t>
              </a:r>
              <a:endParaRPr kumimoji="0" lang="en-US" altLang="zh-CN" sz="1800" b="0" i="0" u="none" strike="noStrike" kern="1200" cap="none" spc="0" normalizeH="0" baseline="0" noProof="0" dirty="0">
                <a:ln>
                  <a:noFill/>
                </a:ln>
                <a:solidFill>
                  <a:srgbClr val="000000"/>
                </a:solidFill>
                <a:effectLst/>
                <a:uLnTx/>
                <a:uFillTx/>
                <a:ea typeface="黑体" panose="02010609060101010101" pitchFamily="49" charset="-122"/>
              </a:endParaRPr>
            </a:p>
          </p:txBody>
        </p:sp>
      </p:grpSp>
      <p:sp>
        <p:nvSpPr>
          <p:cNvPr id="9" name="矩形 8">
            <a:extLst>
              <a:ext uri="{FF2B5EF4-FFF2-40B4-BE49-F238E27FC236}">
                <a16:creationId xmlns:a16="http://schemas.microsoft.com/office/drawing/2014/main" id="{FD8220E1-2092-E14D-8CF7-13167D068BA0}"/>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0" name="矩形 9">
            <a:extLst>
              <a:ext uri="{FF2B5EF4-FFF2-40B4-BE49-F238E27FC236}">
                <a16:creationId xmlns:a16="http://schemas.microsoft.com/office/drawing/2014/main" id="{0615387E-2CDA-2DFE-2474-98555AE11C6D}"/>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BP</a:t>
            </a:r>
            <a:r>
              <a:rPr lang="zh-CN" altLang="en-US" b="1" dirty="0">
                <a:solidFill>
                  <a:prstClr val="white"/>
                </a:solidFill>
                <a:latin typeface="微软雅黑" panose="020B0503020204020204" pitchFamily="34" charset="-122"/>
                <a:ea typeface="微软雅黑" panose="020B0503020204020204" pitchFamily="34" charset="-122"/>
              </a:rPr>
              <a:t>神经网络</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a:extLst>
              <a:ext uri="{FF2B5EF4-FFF2-40B4-BE49-F238E27FC236}">
                <a16:creationId xmlns:a16="http://schemas.microsoft.com/office/drawing/2014/main" id="{880442DF-BDEF-7460-4029-530AE36EB686}"/>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15" name="矩形 14">
            <a:extLst>
              <a:ext uri="{FF2B5EF4-FFF2-40B4-BE49-F238E27FC236}">
                <a16:creationId xmlns:a16="http://schemas.microsoft.com/office/drawing/2014/main" id="{BE0FC882-86F3-50C8-D8A6-04B606946F70}"/>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0FA49AAF-1D41-24D8-E4BD-3B1617CA29E2}"/>
              </a:ext>
            </a:extLst>
          </p:cNvPr>
          <p:cNvPicPr>
            <a:picLocks noChangeAspect="1"/>
          </p:cNvPicPr>
          <p:nvPr/>
        </p:nvPicPr>
        <p:blipFill rotWithShape="1">
          <a:blip r:embed="rId2">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7" name="矩形 16">
            <a:extLst>
              <a:ext uri="{FF2B5EF4-FFF2-40B4-BE49-F238E27FC236}">
                <a16:creationId xmlns:a16="http://schemas.microsoft.com/office/drawing/2014/main" id="{1BE56AB8-FBEE-E1C7-E566-2D6C73C2A80C}"/>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模型实现</a:t>
            </a:r>
            <a:endParaRPr lang="en-US" altLang="zh-CN"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224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039FF49-5CBC-55DF-4158-BB9274C554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sp>
        <p:nvSpPr>
          <p:cNvPr id="7" name="AutoShape 4">
            <a:extLst>
              <a:ext uri="{FF2B5EF4-FFF2-40B4-BE49-F238E27FC236}">
                <a16:creationId xmlns:a16="http://schemas.microsoft.com/office/drawing/2014/main" id="{3BAD6F91-5453-22A5-5066-1F93A4CDC17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40BE32FD-BB05-440C-09E2-6EE61D9AE161}"/>
              </a:ext>
            </a:extLst>
          </p:cNvPr>
          <p:cNvPicPr>
            <a:picLocks noChangeAspect="1"/>
          </p:cNvPicPr>
          <p:nvPr/>
        </p:nvPicPr>
        <p:blipFill>
          <a:blip r:embed="rId2"/>
          <a:stretch>
            <a:fillRect/>
          </a:stretch>
        </p:blipFill>
        <p:spPr>
          <a:xfrm>
            <a:off x="1514233" y="1239987"/>
            <a:ext cx="8287422" cy="4987625"/>
          </a:xfrm>
          <a:prstGeom prst="rect">
            <a:avLst/>
          </a:prstGeom>
        </p:spPr>
      </p:pic>
      <p:sp>
        <p:nvSpPr>
          <p:cNvPr id="17" name="文本框 16">
            <a:extLst>
              <a:ext uri="{FF2B5EF4-FFF2-40B4-BE49-F238E27FC236}">
                <a16:creationId xmlns:a16="http://schemas.microsoft.com/office/drawing/2014/main" id="{721C363C-CA72-999B-47F6-1832D665CE13}"/>
              </a:ext>
            </a:extLst>
          </p:cNvPr>
          <p:cNvSpPr txBox="1"/>
          <p:nvPr/>
        </p:nvSpPr>
        <p:spPr>
          <a:xfrm>
            <a:off x="4541969" y="6227612"/>
            <a:ext cx="22573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BP</a:t>
            </a:r>
            <a:r>
              <a:rPr kumimoji="1"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台风轨迹预测效果</a:t>
            </a:r>
          </a:p>
        </p:txBody>
      </p: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D1320A26-D4CC-5A3C-1152-4A23CD2A703A}"/>
                  </a:ext>
                </a:extLst>
              </p:cNvPr>
              <p:cNvSpPr/>
              <p:nvPr/>
            </p:nvSpPr>
            <p:spPr>
              <a:xfrm>
                <a:off x="9922460" y="4960435"/>
                <a:ext cx="2025452" cy="972015"/>
              </a:xfrm>
              <a:prstGeom prst="rect">
                <a:avLst/>
              </a:prstGeom>
              <a:solidFill>
                <a:srgbClr val="F2ECDE"/>
              </a:solidFill>
              <a:ln w="6350">
                <a:solidFill>
                  <a:schemeClr val="bg2">
                    <a:lumMod val="50000"/>
                  </a:schemeClr>
                </a:solidFill>
              </a:ln>
              <a:effectLst>
                <a:outerShdw blurRad="50800" dist="38100" dir="2700000" sx="102000" sy="102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1" i="1" u="none" strike="noStrike" kern="1200" cap="none" spc="0" normalizeH="0" baseline="0" noProof="0" dirty="0">
                  <a:ln>
                    <a:noFill/>
                  </a:ln>
                  <a:solidFill>
                    <a:prstClr val="black"/>
                  </a:solidFill>
                  <a:effectLst/>
                  <a:uLnTx/>
                  <a:uFillTx/>
                  <a:latin typeface="Cambria Math" panose="02040503050406030204" pitchFamily="18" charset="0"/>
                  <a:ea typeface="微软雅黑"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微软雅黑" charset="0"/>
                          <a:cs typeface="+mn-cs"/>
                        </a:rPr>
                        <m:t>𝑹𝑴𝑺𝑬</m:t>
                      </m:r>
                      <m:r>
                        <a:rPr kumimoji="0" lang="zh-CN" altLang="en-US" sz="1800" b="1" i="1" u="none" strike="noStrike" kern="1200" cap="none" spc="0" normalizeH="0" baseline="0" noProof="0" smtClean="0">
                          <a:ln>
                            <a:noFill/>
                          </a:ln>
                          <a:solidFill>
                            <a:prstClr val="black"/>
                          </a:solidFill>
                          <a:effectLst/>
                          <a:uLnTx/>
                          <a:uFillTx/>
                          <a:latin typeface="Cambria Math" panose="02040503050406030204" pitchFamily="18" charset="0"/>
                          <a:ea typeface="微软雅黑" charset="0"/>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微软雅黑" charset="0"/>
                          <a:cs typeface="+mn-cs"/>
                        </a:rPr>
                        <m:t>𝟏</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微软雅黑" charset="0"/>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微软雅黑" charset="0"/>
                          <a:cs typeface="+mn-cs"/>
                        </a:rPr>
                        <m:t>𝟑𝟎𝟎𝟐</m:t>
                      </m:r>
                    </m:oMath>
                  </m:oMathPara>
                </a14:m>
                <a:endParaRPr kumimoji="0" lang="en-US" altLang="zh-CN" sz="1800" b="1" i="0" u="none" strike="noStrike" kern="1200" cap="none" spc="0" normalizeH="0" baseline="0" noProof="0" dirty="0">
                  <a:ln>
                    <a:noFill/>
                  </a:ln>
                  <a:solidFill>
                    <a:prstClr val="black"/>
                  </a:solidFill>
                  <a:effectLst/>
                  <a:uLnTx/>
                  <a:uFillTx/>
                  <a:latin typeface="微软雅黑" charset="0"/>
                  <a:ea typeface="微软雅黑"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black"/>
                  </a:solidFill>
                  <a:effectLst/>
                  <a:uLnTx/>
                  <a:uFillTx/>
                  <a:latin typeface="微软雅黑" charset="0"/>
                  <a:ea typeface="微软雅黑" charset="0"/>
                  <a:cs typeface="+mn-cs"/>
                </a:endParaRPr>
              </a:p>
            </p:txBody>
          </p:sp>
        </mc:Choice>
        <mc:Fallback xmlns="">
          <p:sp>
            <p:nvSpPr>
              <p:cNvPr id="27" name="矩形 26">
                <a:extLst>
                  <a:ext uri="{FF2B5EF4-FFF2-40B4-BE49-F238E27FC236}">
                    <a16:creationId xmlns:a16="http://schemas.microsoft.com/office/drawing/2014/main" id="{D1320A26-D4CC-5A3C-1152-4A23CD2A703A}"/>
                  </a:ext>
                </a:extLst>
              </p:cNvPr>
              <p:cNvSpPr>
                <a:spLocks noRot="1" noChangeAspect="1" noMove="1" noResize="1" noEditPoints="1" noAdjustHandles="1" noChangeArrowheads="1" noChangeShapeType="1" noTextEdit="1"/>
              </p:cNvSpPr>
              <p:nvPr/>
            </p:nvSpPr>
            <p:spPr>
              <a:xfrm>
                <a:off x="9922460" y="4960435"/>
                <a:ext cx="2025452" cy="972015"/>
              </a:xfrm>
              <a:prstGeom prst="rect">
                <a:avLst/>
              </a:prstGeom>
              <a:blipFill>
                <a:blip r:embed="rId4"/>
                <a:stretch>
                  <a:fillRect/>
                </a:stretch>
              </a:blipFill>
              <a:ln w="6350">
                <a:solidFill>
                  <a:schemeClr val="bg2">
                    <a:lumMod val="50000"/>
                  </a:schemeClr>
                </a:solidFill>
              </a:ln>
              <a:effectLst>
                <a:outerShdw blurRad="50800" dist="38100" dir="2700000" sx="102000" sy="102000" algn="tl" rotWithShape="0">
                  <a:prstClr val="black">
                    <a:alpha val="22000"/>
                  </a:prstClr>
                </a:outerShdw>
              </a:effectLst>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1DAFA467-724B-6791-B9F0-7DAD228ECE65}"/>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5" name="矩形 4">
            <a:extLst>
              <a:ext uri="{FF2B5EF4-FFF2-40B4-BE49-F238E27FC236}">
                <a16:creationId xmlns:a16="http://schemas.microsoft.com/office/drawing/2014/main" id="{F1834E6A-1128-A674-6DA9-7CBFB6D17942}"/>
              </a:ext>
            </a:extLst>
          </p:cNvPr>
          <p:cNvSpPr/>
          <p:nvPr/>
        </p:nvSpPr>
        <p:spPr>
          <a:xfrm>
            <a:off x="5647951" y="-4757"/>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BP</a:t>
            </a:r>
            <a:r>
              <a:rPr lang="zh-CN" altLang="en-US" b="1" dirty="0">
                <a:solidFill>
                  <a:prstClr val="white"/>
                </a:solidFill>
                <a:latin typeface="微软雅黑" panose="020B0503020204020204" pitchFamily="34" charset="-122"/>
                <a:ea typeface="微软雅黑" panose="020B0503020204020204" pitchFamily="34" charset="-122"/>
              </a:rPr>
              <a:t>神经网络</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a:extLst>
              <a:ext uri="{FF2B5EF4-FFF2-40B4-BE49-F238E27FC236}">
                <a16:creationId xmlns:a16="http://schemas.microsoft.com/office/drawing/2014/main" id="{5C6BAEE9-6ECC-CC26-AA34-14E14688A134}"/>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10" name="矩形 9">
            <a:extLst>
              <a:ext uri="{FF2B5EF4-FFF2-40B4-BE49-F238E27FC236}">
                <a16:creationId xmlns:a16="http://schemas.microsoft.com/office/drawing/2014/main" id="{6A7A1A23-07F1-3365-4775-C78AB4620375}"/>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01C0BA94-1896-B8CC-EB56-DA92E0157522}"/>
              </a:ext>
            </a:extLst>
          </p:cNvPr>
          <p:cNvPicPr>
            <a:picLocks noChangeAspect="1"/>
          </p:cNvPicPr>
          <p:nvPr/>
        </p:nvPicPr>
        <p:blipFill rotWithShape="1">
          <a:blip r:embed="rId5">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3" name="矩形 12">
            <a:extLst>
              <a:ext uri="{FF2B5EF4-FFF2-40B4-BE49-F238E27FC236}">
                <a16:creationId xmlns:a16="http://schemas.microsoft.com/office/drawing/2014/main" id="{F6E8359A-7FA0-1914-3E9D-B49F66ADCD07}"/>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模型实现</a:t>
            </a:r>
            <a:endParaRPr lang="en-US" altLang="zh-CN"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9965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F96706D9-E7DA-4A71-E99D-EE6C5DC5782A}"/>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2" name="矩形 11">
            <a:extLst>
              <a:ext uri="{FF2B5EF4-FFF2-40B4-BE49-F238E27FC236}">
                <a16:creationId xmlns:a16="http://schemas.microsoft.com/office/drawing/2014/main" id="{44EC0F3A-C194-58C3-0746-A3ADCC42A5C7}"/>
              </a:ext>
            </a:extLst>
          </p:cNvPr>
          <p:cNvSpPr/>
          <p:nvPr/>
        </p:nvSpPr>
        <p:spPr>
          <a:xfrm>
            <a:off x="5646982" y="7344"/>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BP</a:t>
            </a:r>
            <a:r>
              <a:rPr lang="zh-CN" altLang="en-US" b="1" dirty="0">
                <a:solidFill>
                  <a:prstClr val="white"/>
                </a:solidFill>
                <a:latin typeface="微软雅黑" panose="020B0503020204020204" pitchFamily="34" charset="-122"/>
                <a:ea typeface="微软雅黑" panose="020B0503020204020204" pitchFamily="34" charset="-122"/>
              </a:rPr>
              <a:t>神经网络</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a:extLst>
              <a:ext uri="{FF2B5EF4-FFF2-40B4-BE49-F238E27FC236}">
                <a16:creationId xmlns:a16="http://schemas.microsoft.com/office/drawing/2014/main" id="{0661C11A-0489-6230-7CC9-DEAB6A465A60}"/>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16" name="矩形 15">
            <a:extLst>
              <a:ext uri="{FF2B5EF4-FFF2-40B4-BE49-F238E27FC236}">
                <a16:creationId xmlns:a16="http://schemas.microsoft.com/office/drawing/2014/main" id="{7007471B-BDA9-618C-3C84-616B0B311118}"/>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BAA49EA9-46C2-71D1-3132-72F81EB762AE}"/>
              </a:ext>
            </a:extLst>
          </p:cNvPr>
          <p:cNvPicPr>
            <a:picLocks noChangeAspect="1"/>
          </p:cNvPicPr>
          <p:nvPr/>
        </p:nvPicPr>
        <p:blipFill rotWithShape="1">
          <a:blip r:embed="rId2">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8" name="矩形 17">
            <a:extLst>
              <a:ext uri="{FF2B5EF4-FFF2-40B4-BE49-F238E27FC236}">
                <a16:creationId xmlns:a16="http://schemas.microsoft.com/office/drawing/2014/main" id="{D07C1CAA-551C-ACAC-309F-11C2A1A6E9C8}"/>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模型实现</a:t>
            </a:r>
            <a:endParaRPr lang="en-US" altLang="zh-CN" b="1" dirty="0">
              <a:solidFill>
                <a:prstClr val="white"/>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FE51C0F0-C4E8-B4FE-3EFA-923229190A6E}"/>
              </a:ext>
            </a:extLst>
          </p:cNvPr>
          <p:cNvGrpSpPr/>
          <p:nvPr/>
        </p:nvGrpSpPr>
        <p:grpSpPr>
          <a:xfrm>
            <a:off x="751840" y="1475178"/>
            <a:ext cx="10779760" cy="1538134"/>
            <a:chOff x="935989" y="1626075"/>
            <a:chExt cx="10080000" cy="1538134"/>
          </a:xfrm>
        </p:grpSpPr>
        <p:sp>
          <p:nvSpPr>
            <p:cNvPr id="4" name="文本框 3">
              <a:extLst>
                <a:ext uri="{FF2B5EF4-FFF2-40B4-BE49-F238E27FC236}">
                  <a16:creationId xmlns:a16="http://schemas.microsoft.com/office/drawing/2014/main" id="{F3875DEE-E1B2-664F-06AA-74796305140D}"/>
                </a:ext>
              </a:extLst>
            </p:cNvPr>
            <p:cNvSpPr txBox="1"/>
            <p:nvPr/>
          </p:nvSpPr>
          <p:spPr>
            <a:xfrm>
              <a:off x="935989" y="1626075"/>
              <a:ext cx="10080000" cy="461665"/>
            </a:xfrm>
            <a:prstGeom prst="rect">
              <a:avLst/>
            </a:prstGeom>
            <a:solidFill>
              <a:schemeClr val="accent1">
                <a:lumMod val="50000"/>
              </a:schemeClr>
            </a:solidFill>
            <a:effectLst/>
          </p:spPr>
          <p:txBody>
            <a:bodyPr wrap="square" rtlCol="0">
              <a:spAutoFit/>
            </a:bodyPr>
            <a:lstStyle/>
            <a:p>
              <a:r>
                <a:rPr lang="zh-CN" altLang="en-US" sz="2400" b="1" dirty="0">
                  <a:solidFill>
                    <a:prstClr val="white"/>
                  </a:solidFill>
                  <a:latin typeface="Calibri"/>
                  <a:ea typeface="微软雅黑" panose="020B0503020204020204" pitchFamily="34" charset="-122"/>
                </a:rPr>
                <a:t>模型结果</a:t>
              </a:r>
              <a:endPar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51D12904-BA1F-AFC4-C396-F14238551DBC}"/>
                </a:ext>
              </a:extLst>
            </p:cNvPr>
            <p:cNvSpPr txBox="1"/>
            <p:nvPr/>
          </p:nvSpPr>
          <p:spPr>
            <a:xfrm>
              <a:off x="935989" y="2086991"/>
              <a:ext cx="10080000" cy="1077218"/>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algn="l"/>
              <a:endParaRPr lang="en-US" altLang="zh-CN" sz="2000" b="0" i="0" u="none" strike="noStrike" baseline="0" dirty="0">
                <a:solidFill>
                  <a:schemeClr val="tx1"/>
                </a:solidFill>
                <a:ea typeface="黑体" panose="02010609060101010101" pitchFamily="49" charset="-122"/>
              </a:endParaRPr>
            </a:p>
            <a:p>
              <a:pPr algn="l"/>
              <a:r>
                <a:rPr lang="zh-CN" altLang="en-US" sz="2000" b="0" i="0" u="none" strike="noStrike" baseline="0" dirty="0">
                  <a:solidFill>
                    <a:schemeClr val="tx1"/>
                  </a:solidFill>
                  <a:ea typeface="黑体" panose="02010609060101010101" pitchFamily="49" charset="-122"/>
                </a:rPr>
                <a:t>预测</a:t>
              </a:r>
              <a:r>
                <a:rPr lang="en-US" altLang="zh-CN" sz="2000" b="0" i="0" u="none" strike="noStrike" baseline="0" dirty="0">
                  <a:solidFill>
                    <a:schemeClr val="tx1"/>
                  </a:solidFill>
                  <a:ea typeface="黑体" panose="02010609060101010101" pitchFamily="49" charset="-122"/>
                </a:rPr>
                <a:t>6h</a:t>
              </a:r>
              <a:r>
                <a:rPr lang="zh-CN" altLang="en-US" sz="2000" b="0" i="0" u="none" strike="noStrike" baseline="0" dirty="0">
                  <a:solidFill>
                    <a:schemeClr val="tx1"/>
                  </a:solidFill>
                  <a:ea typeface="黑体" panose="02010609060101010101" pitchFamily="49" charset="-122"/>
                </a:rPr>
                <a:t>、</a:t>
              </a:r>
              <a:r>
                <a:rPr lang="en-US" altLang="zh-CN" sz="2000" b="0" i="0" u="none" strike="noStrike" baseline="0" dirty="0">
                  <a:solidFill>
                    <a:schemeClr val="tx1"/>
                  </a:solidFill>
                  <a:ea typeface="黑体" panose="02010609060101010101" pitchFamily="49" charset="-122"/>
                </a:rPr>
                <a:t>24h</a:t>
              </a:r>
              <a:r>
                <a:rPr lang="zh-CN" altLang="en-US" sz="2000" b="0" i="0" u="none" strike="noStrike" baseline="0" dirty="0">
                  <a:solidFill>
                    <a:schemeClr val="tx1"/>
                  </a:solidFill>
                  <a:ea typeface="黑体" panose="02010609060101010101" pitchFamily="49" charset="-122"/>
                </a:rPr>
                <a:t>、</a:t>
              </a:r>
              <a:r>
                <a:rPr lang="en-US" altLang="zh-CN" sz="2000" b="0" i="0" u="none" strike="noStrike" baseline="0" dirty="0">
                  <a:solidFill>
                    <a:schemeClr val="tx1"/>
                  </a:solidFill>
                  <a:ea typeface="黑体" panose="02010609060101010101" pitchFamily="49" charset="-122"/>
                </a:rPr>
                <a:t>48h</a:t>
              </a:r>
              <a:r>
                <a:rPr lang="zh-CN" altLang="en-US" sz="2000" b="0" i="0" u="none" strike="noStrike" baseline="0" dirty="0">
                  <a:solidFill>
                    <a:schemeClr val="tx1"/>
                  </a:solidFill>
                  <a:ea typeface="黑体" panose="02010609060101010101" pitchFamily="49" charset="-122"/>
                </a:rPr>
                <a:t>、</a:t>
              </a:r>
              <a:r>
                <a:rPr lang="en-US" altLang="zh-CN" sz="2000" b="0" i="0" u="none" strike="noStrike" baseline="0" dirty="0">
                  <a:solidFill>
                    <a:schemeClr val="tx1"/>
                  </a:solidFill>
                  <a:ea typeface="黑体" panose="02010609060101010101" pitchFamily="49" charset="-122"/>
                </a:rPr>
                <a:t>72h</a:t>
              </a:r>
              <a:r>
                <a:rPr lang="zh-CN" altLang="en-US" sz="2000" b="0" i="0" u="none" strike="noStrike" baseline="0" dirty="0">
                  <a:solidFill>
                    <a:schemeClr val="tx1"/>
                  </a:solidFill>
                  <a:ea typeface="黑体" panose="02010609060101010101" pitchFamily="49" charset="-122"/>
                </a:rPr>
                <a:t>的台风轨迹，计算出</a:t>
              </a:r>
              <a:r>
                <a:rPr lang="en-US" altLang="zh-CN" sz="2000" b="0" i="0" u="none" strike="noStrike" baseline="0" dirty="0">
                  <a:solidFill>
                    <a:schemeClr val="tx1"/>
                  </a:solidFill>
                  <a:ea typeface="黑体" panose="02010609060101010101" pitchFamily="49" charset="-122"/>
                </a:rPr>
                <a:t>RMSE</a:t>
              </a:r>
              <a:r>
                <a:rPr lang="zh-CN" altLang="en-US" sz="2000" b="0" i="0" u="none" strike="noStrike" baseline="0" dirty="0">
                  <a:solidFill>
                    <a:schemeClr val="tx1"/>
                  </a:solidFill>
                  <a:ea typeface="黑体" panose="02010609060101010101" pitchFamily="49" charset="-122"/>
                </a:rPr>
                <a:t>如下所示：</a:t>
              </a:r>
              <a:endParaRPr lang="en-US" altLang="zh-CN" sz="2000" b="0" i="0" u="none" strike="noStrike" baseline="0" dirty="0">
                <a:solidFill>
                  <a:schemeClr val="tx1"/>
                </a:solidFill>
                <a:ea typeface="黑体" panose="02010609060101010101" pitchFamily="49" charset="-122"/>
              </a:endParaRPr>
            </a:p>
            <a:p>
              <a:pPr algn="l"/>
              <a:endParaRPr lang="zh-CN" altLang="zh-CN" sz="2400" kern="100" dirty="0">
                <a:solidFill>
                  <a:schemeClr val="tx1"/>
                </a:solidFill>
                <a:effectLst/>
                <a:ea typeface="黑体" panose="02010609060101010101" pitchFamily="49" charset="-122"/>
                <a:cs typeface="Times New Roman" panose="02020603050405020304" pitchFamily="18" charset="0"/>
              </a:endParaRPr>
            </a:p>
          </p:txBody>
        </p:sp>
      </p:grpSp>
      <p:graphicFrame>
        <p:nvGraphicFramePr>
          <p:cNvPr id="14" name="表格 13">
            <a:extLst>
              <a:ext uri="{FF2B5EF4-FFF2-40B4-BE49-F238E27FC236}">
                <a16:creationId xmlns:a16="http://schemas.microsoft.com/office/drawing/2014/main" id="{CA3131E3-B7F2-84C9-D57B-140785651EDB}"/>
              </a:ext>
            </a:extLst>
          </p:cNvPr>
          <p:cNvGraphicFramePr>
            <a:graphicFrameLocks noGrp="1"/>
          </p:cNvGraphicFramePr>
          <p:nvPr>
            <p:extLst>
              <p:ext uri="{D42A27DB-BD31-4B8C-83A1-F6EECF244321}">
                <p14:modId xmlns:p14="http://schemas.microsoft.com/office/powerpoint/2010/main" val="2603756233"/>
              </p:ext>
            </p:extLst>
          </p:nvPr>
        </p:nvGraphicFramePr>
        <p:xfrm>
          <a:off x="1181095" y="3606149"/>
          <a:ext cx="9829810" cy="1077218"/>
        </p:xfrm>
        <a:graphic>
          <a:graphicData uri="http://schemas.openxmlformats.org/drawingml/2006/table">
            <a:tbl>
              <a:tblPr firstRow="1" firstCol="1" bandRow="1">
                <a:tableStyleId>{5940675A-B579-460E-94D1-54222C63F5DA}</a:tableStyleId>
              </a:tblPr>
              <a:tblGrid>
                <a:gridCol w="1965725">
                  <a:extLst>
                    <a:ext uri="{9D8B030D-6E8A-4147-A177-3AD203B41FA5}">
                      <a16:colId xmlns:a16="http://schemas.microsoft.com/office/drawing/2014/main" val="2684278490"/>
                    </a:ext>
                  </a:extLst>
                </a:gridCol>
                <a:gridCol w="1965725">
                  <a:extLst>
                    <a:ext uri="{9D8B030D-6E8A-4147-A177-3AD203B41FA5}">
                      <a16:colId xmlns:a16="http://schemas.microsoft.com/office/drawing/2014/main" val="2070498196"/>
                    </a:ext>
                  </a:extLst>
                </a:gridCol>
                <a:gridCol w="1965725">
                  <a:extLst>
                    <a:ext uri="{9D8B030D-6E8A-4147-A177-3AD203B41FA5}">
                      <a16:colId xmlns:a16="http://schemas.microsoft.com/office/drawing/2014/main" val="655074530"/>
                    </a:ext>
                  </a:extLst>
                </a:gridCol>
                <a:gridCol w="1965725">
                  <a:extLst>
                    <a:ext uri="{9D8B030D-6E8A-4147-A177-3AD203B41FA5}">
                      <a16:colId xmlns:a16="http://schemas.microsoft.com/office/drawing/2014/main" val="4151850936"/>
                    </a:ext>
                  </a:extLst>
                </a:gridCol>
                <a:gridCol w="1966910">
                  <a:extLst>
                    <a:ext uri="{9D8B030D-6E8A-4147-A177-3AD203B41FA5}">
                      <a16:colId xmlns:a16="http://schemas.microsoft.com/office/drawing/2014/main" val="758354730"/>
                    </a:ext>
                  </a:extLst>
                </a:gridCol>
              </a:tblGrid>
              <a:tr h="538609">
                <a:tc>
                  <a:txBody>
                    <a:bodyPr/>
                    <a:lstStyle/>
                    <a:p>
                      <a:pPr algn="ct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rPr>
                        <a:t>6</a:t>
                      </a:r>
                      <a:r>
                        <a:rPr lang="en-US" altLang="zh-CN" sz="2000" kern="100" dirty="0">
                          <a:effectLst/>
                        </a:rPr>
                        <a:t>h</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rPr>
                        <a:t>24h</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rPr>
                        <a:t>48h</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rPr>
                        <a:t>72h</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17068489"/>
                  </a:ext>
                </a:extLst>
              </a:tr>
              <a:tr h="538609">
                <a:tc>
                  <a:txBody>
                    <a:bodyPr/>
                    <a:lstStyle/>
                    <a:p>
                      <a:pPr algn="ctr"/>
                      <a:r>
                        <a:rPr lang="en-US" altLang="zh-CN" sz="2000" kern="100" dirty="0">
                          <a:effectLst/>
                        </a:rPr>
                        <a:t>RMSE</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rPr>
                        <a:t>0.84</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rPr>
                        <a:t>2.37</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rPr>
                        <a:t>5.14</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rPr>
                        <a:t>8.54</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57059749"/>
                  </a:ext>
                </a:extLst>
              </a:tr>
            </a:tbl>
          </a:graphicData>
        </a:graphic>
      </p:graphicFrame>
      <p:sp>
        <p:nvSpPr>
          <p:cNvPr id="19" name="文本框 18">
            <a:extLst>
              <a:ext uri="{FF2B5EF4-FFF2-40B4-BE49-F238E27FC236}">
                <a16:creationId xmlns:a16="http://schemas.microsoft.com/office/drawing/2014/main" id="{F4258D11-4BC3-1CB8-BDA4-19D1AE326FC0}"/>
              </a:ext>
            </a:extLst>
          </p:cNvPr>
          <p:cNvSpPr txBox="1"/>
          <p:nvPr/>
        </p:nvSpPr>
        <p:spPr>
          <a:xfrm>
            <a:off x="2998470" y="4906872"/>
            <a:ext cx="6195060" cy="369332"/>
          </a:xfrm>
          <a:prstGeom prst="rect">
            <a:avLst/>
          </a:prstGeom>
          <a:noFill/>
        </p:spPr>
        <p:txBody>
          <a:bodyPr wrap="square">
            <a:spAutoFit/>
          </a:bodyPr>
          <a:lstStyle/>
          <a:p>
            <a:pPr algn="ctr"/>
            <a:r>
              <a:rPr lang="en-US" altLang="zh-CN" dirty="0">
                <a:latin typeface="微软雅黑" panose="020B0503020204020204" pitchFamily="34" charset="-122"/>
                <a:ea typeface="微软雅黑" panose="020B0503020204020204" pitchFamily="34" charset="-122"/>
              </a:rPr>
              <a:t>BP</a:t>
            </a:r>
            <a:r>
              <a:rPr lang="zh-CN" altLang="en-US" dirty="0">
                <a:latin typeface="微软雅黑" panose="020B0503020204020204" pitchFamily="34" charset="-122"/>
                <a:ea typeface="微软雅黑" panose="020B0503020204020204" pitchFamily="34" charset="-122"/>
              </a:rPr>
              <a:t>神经网络台风轨迹预测</a:t>
            </a:r>
            <a:r>
              <a:rPr lang="en-US" altLang="zh-CN" dirty="0">
                <a:latin typeface="微软雅黑" panose="020B0503020204020204" pitchFamily="34" charset="-122"/>
                <a:ea typeface="微软雅黑" panose="020B0503020204020204" pitchFamily="34" charset="-122"/>
              </a:rPr>
              <a:t>RMSE</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2732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6009694" y="1077298"/>
            <a:ext cx="5500370" cy="4994059"/>
          </a:xfrm>
          <a:prstGeom prst="rect">
            <a:avLst/>
          </a:prstGeom>
          <a:noFill/>
        </p:spPr>
        <p:txBody>
          <a:bodyPr wrap="square" rtlCol="0">
            <a:spAutoFit/>
          </a:bodyPr>
          <a:lstStyle/>
          <a:p>
            <a:pPr marL="857250" indent="-857250">
              <a:lnSpc>
                <a:spcPct val="150000"/>
              </a:lnSpc>
              <a:buFont typeface="+mj-ea"/>
              <a:buAutoNum type="ea1JpnChsDbPeriod"/>
            </a:pPr>
            <a:r>
              <a:rPr lang="zh-CN" altLang="en-US" sz="3200" b="1" dirty="0">
                <a:solidFill>
                  <a:schemeClr val="bg1"/>
                </a:solidFill>
                <a:ea typeface="+mj-ea"/>
              </a:rPr>
              <a:t>问题背景与数据处理</a:t>
            </a:r>
            <a:endParaRPr lang="en-US" altLang="zh-CN" sz="3200" b="1" dirty="0">
              <a:solidFill>
                <a:schemeClr val="bg1"/>
              </a:solidFill>
              <a:ea typeface="+mj-ea"/>
            </a:endParaRPr>
          </a:p>
          <a:p>
            <a:pPr marL="857250" indent="-857250">
              <a:lnSpc>
                <a:spcPct val="150000"/>
              </a:lnSpc>
              <a:buFont typeface="+mj-ea"/>
              <a:buAutoNum type="ea1JpnChsDbPeriod"/>
            </a:pPr>
            <a:r>
              <a:rPr lang="zh-CN" altLang="en-US" sz="3200" b="1" dirty="0">
                <a:solidFill>
                  <a:schemeClr val="bg1"/>
                </a:solidFill>
                <a:ea typeface="+mj-ea"/>
              </a:rPr>
              <a:t>建模求解</a:t>
            </a:r>
            <a:endParaRPr lang="en-US" altLang="zh-CN" sz="3200" b="1" dirty="0">
              <a:solidFill>
                <a:schemeClr val="bg1"/>
              </a:solidFill>
              <a:ea typeface="+mj-ea"/>
            </a:endParaRPr>
          </a:p>
          <a:p>
            <a:pPr marL="1314450" lvl="1" indent="-857250">
              <a:lnSpc>
                <a:spcPct val="150000"/>
              </a:lnSpc>
              <a:buFont typeface="Arial" panose="020B0604020202020204" pitchFamily="34" charset="0"/>
              <a:buChar char="•"/>
            </a:pPr>
            <a:r>
              <a:rPr lang="en-US" altLang="zh-CN" sz="2400" b="1" dirty="0">
                <a:solidFill>
                  <a:schemeClr val="bg1"/>
                </a:solidFill>
                <a:ea typeface="+mj-ea"/>
              </a:rPr>
              <a:t>MLP</a:t>
            </a:r>
            <a:r>
              <a:rPr lang="zh-CN" altLang="en-US" sz="2400" b="1" dirty="0">
                <a:solidFill>
                  <a:schemeClr val="bg1"/>
                </a:solidFill>
                <a:ea typeface="+mj-ea"/>
              </a:rPr>
              <a:t>神经网络</a:t>
            </a:r>
            <a:endParaRPr lang="en-US" altLang="zh-CN" sz="2400" b="1" dirty="0">
              <a:solidFill>
                <a:schemeClr val="bg1"/>
              </a:solidFill>
              <a:ea typeface="+mj-ea"/>
            </a:endParaRPr>
          </a:p>
          <a:p>
            <a:pPr marL="1314450" lvl="1" indent="-857250">
              <a:lnSpc>
                <a:spcPct val="150000"/>
              </a:lnSpc>
              <a:buFont typeface="Arial" panose="020B0604020202020204" pitchFamily="34" charset="0"/>
              <a:buChar char="•"/>
            </a:pPr>
            <a:r>
              <a:rPr lang="en-US" altLang="zh-CN" sz="2400" b="1" dirty="0">
                <a:solidFill>
                  <a:schemeClr val="bg1"/>
                </a:solidFill>
                <a:ea typeface="+mj-ea"/>
              </a:rPr>
              <a:t>SVR</a:t>
            </a:r>
          </a:p>
          <a:p>
            <a:pPr marL="1314450" lvl="1" indent="-857250">
              <a:lnSpc>
                <a:spcPct val="150000"/>
              </a:lnSpc>
              <a:buFont typeface="Arial" panose="020B0604020202020204" pitchFamily="34" charset="0"/>
              <a:buChar char="•"/>
            </a:pPr>
            <a:r>
              <a:rPr lang="en-US" altLang="zh-CN" sz="2400" b="1" dirty="0">
                <a:solidFill>
                  <a:schemeClr val="bg1"/>
                </a:solidFill>
                <a:ea typeface="+mj-ea"/>
              </a:rPr>
              <a:t>RNN</a:t>
            </a:r>
          </a:p>
          <a:p>
            <a:pPr marL="1314450" lvl="1" indent="-857250">
              <a:lnSpc>
                <a:spcPct val="150000"/>
              </a:lnSpc>
              <a:buFont typeface="Arial" panose="020B0604020202020204" pitchFamily="34" charset="0"/>
              <a:buChar char="•"/>
            </a:pPr>
            <a:r>
              <a:rPr lang="en-US" altLang="zh-CN" sz="2400" b="1" dirty="0">
                <a:solidFill>
                  <a:schemeClr val="bg1"/>
                </a:solidFill>
                <a:ea typeface="+mj-ea"/>
              </a:rPr>
              <a:t>LSTM</a:t>
            </a:r>
            <a:r>
              <a:rPr lang="zh-CN" altLang="en-US" sz="2400" b="1" dirty="0">
                <a:solidFill>
                  <a:schemeClr val="bg1"/>
                </a:solidFill>
                <a:ea typeface="+mj-ea"/>
              </a:rPr>
              <a:t>及其变体</a:t>
            </a:r>
            <a:endParaRPr lang="en-US" altLang="zh-CN" sz="2400" b="1" dirty="0">
              <a:solidFill>
                <a:schemeClr val="bg1"/>
              </a:solidFill>
              <a:ea typeface="+mj-ea"/>
            </a:endParaRPr>
          </a:p>
          <a:p>
            <a:pPr marL="1314450" lvl="1" indent="-857250">
              <a:lnSpc>
                <a:spcPct val="150000"/>
              </a:lnSpc>
              <a:buFont typeface="Arial" panose="020B0604020202020204" pitchFamily="34" charset="0"/>
              <a:buChar char="•"/>
            </a:pPr>
            <a:r>
              <a:rPr lang="zh-CN" altLang="en-US" sz="2400" b="1" dirty="0">
                <a:solidFill>
                  <a:schemeClr val="bg1"/>
                </a:solidFill>
                <a:ea typeface="+mj-ea"/>
              </a:rPr>
              <a:t>随机森林修正</a:t>
            </a:r>
            <a:endParaRPr lang="en-US" altLang="zh-CN" sz="2400" b="1" dirty="0">
              <a:solidFill>
                <a:schemeClr val="bg1"/>
              </a:solidFill>
              <a:ea typeface="+mj-ea"/>
            </a:endParaRPr>
          </a:p>
          <a:p>
            <a:pPr marL="857250" indent="-857250">
              <a:lnSpc>
                <a:spcPct val="150000"/>
              </a:lnSpc>
              <a:buFont typeface="+mj-ea"/>
              <a:buAutoNum type="ea1JpnChsDbPeriod"/>
            </a:pPr>
            <a:r>
              <a:rPr lang="zh-CN" altLang="en-US" sz="3200" b="1" dirty="0">
                <a:solidFill>
                  <a:schemeClr val="bg1"/>
                </a:solidFill>
                <a:ea typeface="+mj-ea"/>
              </a:rPr>
              <a:t>模型对比与总结</a:t>
            </a:r>
          </a:p>
        </p:txBody>
      </p:sp>
      <p:pic>
        <p:nvPicPr>
          <p:cNvPr id="5" name="图片 4"/>
          <p:cNvPicPr>
            <a:picLocks noChangeAspect="1"/>
          </p:cNvPicPr>
          <p:nvPr/>
        </p:nvPicPr>
        <p:blipFill rotWithShape="1">
          <a:blip r:embed="rId4">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9571790" y="112426"/>
            <a:ext cx="2298038" cy="896421"/>
          </a:xfrm>
          <a:prstGeom prst="rect">
            <a:avLst/>
          </a:prstGeom>
        </p:spPr>
      </p:pic>
      <p:sp>
        <p:nvSpPr>
          <p:cNvPr id="6" name="文本框 5"/>
          <p:cNvSpPr txBox="1"/>
          <p:nvPr/>
        </p:nvSpPr>
        <p:spPr>
          <a:xfrm>
            <a:off x="2845619" y="1077298"/>
            <a:ext cx="1726058" cy="1046440"/>
          </a:xfrm>
          <a:prstGeom prst="rect">
            <a:avLst/>
          </a:prstGeom>
          <a:noFill/>
        </p:spPr>
        <p:txBody>
          <a:bodyPr wrap="square" rtlCol="0">
            <a:spAutoFit/>
          </a:bodyPr>
          <a:lstStyle/>
          <a:p>
            <a:pPr algn="dist"/>
            <a:r>
              <a:rPr lang="zh-CN" altLang="en-US" sz="4400" b="1" dirty="0">
                <a:solidFill>
                  <a:srgbClr val="7E0C6E"/>
                </a:solidFill>
              </a:rPr>
              <a:t>目录</a:t>
            </a:r>
            <a:endParaRPr lang="en-US" altLang="zh-CN" sz="4400" b="1" dirty="0">
              <a:solidFill>
                <a:srgbClr val="7E0C6E"/>
              </a:solidFill>
            </a:endParaRPr>
          </a:p>
          <a:p>
            <a:pPr algn="dist"/>
            <a:r>
              <a:rPr lang="en-US" altLang="zh-CN" b="1" dirty="0">
                <a:solidFill>
                  <a:srgbClr val="7E0C6E"/>
                </a:solidFill>
                <a:latin typeface="Arial Black" panose="020B0A04020102020204" pitchFamily="34" charset="0"/>
              </a:rPr>
              <a:t>CONTENTS</a:t>
            </a:r>
            <a:endParaRPr lang="zh-CN" altLang="en-US" b="1" dirty="0">
              <a:solidFill>
                <a:srgbClr val="7E0C6E"/>
              </a:solidFill>
              <a:latin typeface="Arial Black" panose="020B0A040201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4153877" y="3693453"/>
            <a:ext cx="388424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SVR</a:t>
            </a:r>
            <a:endParaRPr kumimoji="0" lang="zh-CN" altLang="en-US"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椭圆 4"/>
          <p:cNvSpPr/>
          <p:nvPr/>
        </p:nvSpPr>
        <p:spPr>
          <a:xfrm>
            <a:off x="5223446" y="1419440"/>
            <a:ext cx="1745108" cy="17451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7E0C6E"/>
                </a:solidFill>
                <a:effectLst/>
                <a:uLnTx/>
                <a:uFillTx/>
                <a:latin typeface="微软雅黑" panose="020B0503020204020204" pitchFamily="34" charset="-122"/>
                <a:ea typeface="微软雅黑" panose="020B0503020204020204" pitchFamily="34" charset="-122"/>
                <a:cs typeface="+mn-cs"/>
              </a:rPr>
              <a:t>2.</a:t>
            </a:r>
            <a:r>
              <a:rPr lang="en-US" altLang="zh-CN" sz="5400" b="1" dirty="0">
                <a:solidFill>
                  <a:srgbClr val="7E0C6E"/>
                </a:solidFill>
                <a:latin typeface="微软雅黑" panose="020B0503020204020204" pitchFamily="34" charset="-122"/>
                <a:ea typeface="微软雅黑" panose="020B0503020204020204" pitchFamily="34" charset="-122"/>
              </a:rPr>
              <a:t>2</a:t>
            </a:r>
            <a:endParaRPr kumimoji="0" lang="zh-CN" altLang="en-US" sz="5400" b="1" i="0" u="none" strike="noStrike" kern="1200" cap="none" spc="0" normalizeH="0" baseline="0" noProof="0" dirty="0">
              <a:ln>
                <a:noFill/>
              </a:ln>
              <a:solidFill>
                <a:srgbClr val="7E0C6E"/>
              </a:solidFill>
              <a:effectLst/>
              <a:uLnTx/>
              <a:uFillTx/>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152" t="50000" r="23298" b="21667"/>
          <a:stretch>
            <a:fillRect/>
          </a:stretch>
        </p:blipFill>
        <p:spPr>
          <a:xfrm>
            <a:off x="0" y="0"/>
            <a:ext cx="2743200" cy="11658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0521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19A9C1D2-52A2-A3F9-D7F8-8DB2162BEF71}"/>
              </a:ext>
            </a:extLst>
          </p:cNvPr>
          <p:cNvGrpSpPr/>
          <p:nvPr/>
        </p:nvGrpSpPr>
        <p:grpSpPr>
          <a:xfrm>
            <a:off x="556591" y="1437078"/>
            <a:ext cx="11046129" cy="1752295"/>
            <a:chOff x="935989" y="1626075"/>
            <a:chExt cx="10080000" cy="1752295"/>
          </a:xfrm>
        </p:grpSpPr>
        <p:sp>
          <p:nvSpPr>
            <p:cNvPr id="17" name="文本框 16">
              <a:extLst>
                <a:ext uri="{FF2B5EF4-FFF2-40B4-BE49-F238E27FC236}">
                  <a16:creationId xmlns:a16="http://schemas.microsoft.com/office/drawing/2014/main" id="{FD05062D-9156-5AD8-C8D9-3013DB95654A}"/>
                </a:ext>
              </a:extLst>
            </p:cNvPr>
            <p:cNvSpPr txBox="1"/>
            <p:nvPr/>
          </p:nvSpPr>
          <p:spPr>
            <a:xfrm>
              <a:off x="935989" y="1626075"/>
              <a:ext cx="10080000" cy="461665"/>
            </a:xfrm>
            <a:prstGeom prst="rect">
              <a:avLst/>
            </a:prstGeom>
            <a:solidFill>
              <a:schemeClr val="accent1">
                <a:lumMod val="50000"/>
              </a:schemeClr>
            </a:solidFill>
            <a:effectLst/>
          </p:spPr>
          <p:txBody>
            <a:bodyPr wrap="square" rtlCol="0">
              <a:spAutoFit/>
            </a:bodyPr>
            <a:lstStyle/>
            <a:p>
              <a:r>
                <a:rPr lang="en-US" altLang="zh-CN" sz="2400" b="1" dirty="0">
                  <a:solidFill>
                    <a:schemeClr val="bg1"/>
                  </a:solidFill>
                </a:rPr>
                <a:t>SVR</a:t>
              </a:r>
              <a:r>
                <a:rPr lang="zh-CN" altLang="en-US" sz="2400" b="1" dirty="0">
                  <a:solidFill>
                    <a:schemeClr val="bg1"/>
                  </a:solidFill>
                </a:rPr>
                <a:t>原理</a:t>
              </a:r>
            </a:p>
          </p:txBody>
        </p:sp>
        <p:sp>
          <p:nvSpPr>
            <p:cNvPr id="18" name="文本框 17">
              <a:extLst>
                <a:ext uri="{FF2B5EF4-FFF2-40B4-BE49-F238E27FC236}">
                  <a16:creationId xmlns:a16="http://schemas.microsoft.com/office/drawing/2014/main" id="{6DC2C737-77C0-69D4-939B-D7FB88AB049E}"/>
                </a:ext>
              </a:extLst>
            </p:cNvPr>
            <p:cNvSpPr txBox="1"/>
            <p:nvPr/>
          </p:nvSpPr>
          <p:spPr>
            <a:xfrm>
              <a:off x="935989" y="2086991"/>
              <a:ext cx="10080000" cy="1291379"/>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342900" indent="-342900" algn="just">
                <a:lnSpc>
                  <a:spcPct val="150000"/>
                </a:lnSpc>
                <a:spcBef>
                  <a:spcPts val="300"/>
                </a:spcBef>
                <a:buFont typeface="Arial" panose="020B0604020202020204" pitchFamily="34" charset="0"/>
                <a:buChar char="•"/>
              </a:pPr>
              <a:r>
                <a:rPr lang="en-US" altLang="zh-CN" kern="100" dirty="0">
                  <a:solidFill>
                    <a:schemeClr val="tx1"/>
                  </a:solidFill>
                  <a:effectLst/>
                  <a:cs typeface="Times New Roman" panose="02020603050405020304" pitchFamily="18" charset="0"/>
                </a:rPr>
                <a:t>SVR</a:t>
              </a:r>
              <a:r>
                <a:rPr lang="zh-CN" altLang="zh-CN" kern="100" dirty="0">
                  <a:solidFill>
                    <a:schemeClr val="tx1"/>
                  </a:solidFill>
                  <a:effectLst/>
                  <a:cs typeface="Times New Roman" panose="02020603050405020304" pitchFamily="18" charset="0"/>
                </a:rPr>
                <a:t>全称是</a:t>
              </a:r>
              <a:r>
                <a:rPr lang="en-US" altLang="zh-CN" kern="100" dirty="0">
                  <a:solidFill>
                    <a:schemeClr val="tx1"/>
                  </a:solidFill>
                  <a:effectLst/>
                  <a:cs typeface="Times New Roman" panose="02020603050405020304" pitchFamily="18" charset="0"/>
                </a:rPr>
                <a:t>support vector regression</a:t>
              </a:r>
              <a:r>
                <a:rPr lang="zh-CN" altLang="zh-CN" kern="100" dirty="0">
                  <a:solidFill>
                    <a:schemeClr val="tx1"/>
                  </a:solidFill>
                  <a:effectLst/>
                  <a:cs typeface="Times New Roman" panose="02020603050405020304" pitchFamily="18" charset="0"/>
                </a:rPr>
                <a:t>，是</a:t>
              </a:r>
              <a:r>
                <a:rPr lang="en-US" altLang="zh-CN" kern="100" dirty="0">
                  <a:solidFill>
                    <a:schemeClr val="tx1"/>
                  </a:solidFill>
                  <a:effectLst/>
                  <a:cs typeface="Times New Roman" panose="02020603050405020304" pitchFamily="18" charset="0"/>
                </a:rPr>
                <a:t>SVM</a:t>
              </a:r>
              <a:r>
                <a:rPr lang="zh-CN" altLang="zh-CN" kern="100" dirty="0">
                  <a:solidFill>
                    <a:schemeClr val="tx1"/>
                  </a:solidFill>
                  <a:effectLst/>
                  <a:cs typeface="Times New Roman" panose="02020603050405020304" pitchFamily="18" charset="0"/>
                </a:rPr>
                <a:t>对回归问题的一种运用。在</a:t>
              </a:r>
              <a:r>
                <a:rPr lang="en-US" altLang="zh-CN" kern="100" dirty="0">
                  <a:solidFill>
                    <a:schemeClr val="tx1"/>
                  </a:solidFill>
                  <a:effectLst/>
                  <a:cs typeface="Times New Roman" panose="02020603050405020304" pitchFamily="18" charset="0"/>
                </a:rPr>
                <a:t>SVM</a:t>
              </a:r>
              <a:r>
                <a:rPr lang="zh-CN" altLang="zh-CN" kern="100" dirty="0">
                  <a:solidFill>
                    <a:schemeClr val="tx1"/>
                  </a:solidFill>
                  <a:effectLst/>
                  <a:cs typeface="Times New Roman" panose="02020603050405020304" pitchFamily="18" charset="0"/>
                </a:rPr>
                <a:t>中我们的目标是通过最大化间隔，找到一个分离超平面，使得绝大多数的样本点位于两个决策边界的外侧。</a:t>
              </a:r>
              <a:r>
                <a:rPr lang="en-US" altLang="zh-CN" kern="100" dirty="0">
                  <a:solidFill>
                    <a:schemeClr val="tx1"/>
                  </a:solidFill>
                  <a:effectLst/>
                  <a:cs typeface="Times New Roman" panose="02020603050405020304" pitchFamily="18" charset="0"/>
                </a:rPr>
                <a:t>SVR</a:t>
              </a:r>
              <a:r>
                <a:rPr lang="zh-CN" altLang="zh-CN" kern="100" dirty="0">
                  <a:solidFill>
                    <a:schemeClr val="tx1"/>
                  </a:solidFill>
                  <a:effectLst/>
                  <a:cs typeface="Times New Roman" panose="02020603050405020304" pitchFamily="18" charset="0"/>
                </a:rPr>
                <a:t>同样是考虑最大化间隔，但是考虑的是决策边界内的点，使尽可能多的样本点位于间隔内。</a:t>
              </a:r>
            </a:p>
          </p:txBody>
        </p:sp>
      </p:grpSp>
      <p:pic>
        <p:nvPicPr>
          <p:cNvPr id="21" name="图片 20">
            <a:extLst>
              <a:ext uri="{FF2B5EF4-FFF2-40B4-BE49-F238E27FC236}">
                <a16:creationId xmlns:a16="http://schemas.microsoft.com/office/drawing/2014/main" id="{E4B69ABB-302B-BA83-83DC-2578DCB54AB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6856" y="3429000"/>
            <a:ext cx="6618288" cy="3163846"/>
          </a:xfrm>
          <a:prstGeom prst="rect">
            <a:avLst/>
          </a:prstGeom>
          <a:noFill/>
          <a:ln>
            <a:noFill/>
          </a:ln>
        </p:spPr>
      </p:pic>
      <p:sp>
        <p:nvSpPr>
          <p:cNvPr id="3" name="矩形 2">
            <a:extLst>
              <a:ext uri="{FF2B5EF4-FFF2-40B4-BE49-F238E27FC236}">
                <a16:creationId xmlns:a16="http://schemas.microsoft.com/office/drawing/2014/main" id="{87B0A830-E76B-6A75-99F0-6D137BF95F36}"/>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5" name="矩形 4">
            <a:extLst>
              <a:ext uri="{FF2B5EF4-FFF2-40B4-BE49-F238E27FC236}">
                <a16:creationId xmlns:a16="http://schemas.microsoft.com/office/drawing/2014/main" id="{919F9CD5-123D-E030-248F-6CABCC995BF9}"/>
              </a:ext>
            </a:extLst>
          </p:cNvPr>
          <p:cNvSpPr/>
          <p:nvPr/>
        </p:nvSpPr>
        <p:spPr>
          <a:xfrm>
            <a:off x="5646982" y="0"/>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SVR</a:t>
            </a:r>
          </a:p>
        </p:txBody>
      </p:sp>
      <p:sp>
        <p:nvSpPr>
          <p:cNvPr id="7" name="矩形 6">
            <a:extLst>
              <a:ext uri="{FF2B5EF4-FFF2-40B4-BE49-F238E27FC236}">
                <a16:creationId xmlns:a16="http://schemas.microsoft.com/office/drawing/2014/main" id="{F4AB54D4-7DD9-F547-7385-C0FA263C9C54}"/>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8" name="矩形 7">
            <a:extLst>
              <a:ext uri="{FF2B5EF4-FFF2-40B4-BE49-F238E27FC236}">
                <a16:creationId xmlns:a16="http://schemas.microsoft.com/office/drawing/2014/main" id="{71175EF0-822F-3ED4-E151-F13A869D94B7}"/>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1C9B7380-77A2-F607-1975-6A1175D5802C}"/>
              </a:ext>
            </a:extLst>
          </p:cNvPr>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2" name="矩形 11">
            <a:extLst>
              <a:ext uri="{FF2B5EF4-FFF2-40B4-BE49-F238E27FC236}">
                <a16:creationId xmlns:a16="http://schemas.microsoft.com/office/drawing/2014/main" id="{E091CD3C-D3E5-8137-EFD7-C3291E3BC152}"/>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原理</a:t>
            </a:r>
            <a:endParaRPr lang="en-US" altLang="zh-CN"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0127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19A9C1D2-52A2-A3F9-D7F8-8DB2162BEF71}"/>
              </a:ext>
            </a:extLst>
          </p:cNvPr>
          <p:cNvGrpSpPr/>
          <p:nvPr/>
        </p:nvGrpSpPr>
        <p:grpSpPr>
          <a:xfrm>
            <a:off x="751840" y="1429458"/>
            <a:ext cx="10779760" cy="1752295"/>
            <a:chOff x="935989" y="1626075"/>
            <a:chExt cx="10080000" cy="1752295"/>
          </a:xfrm>
        </p:grpSpPr>
        <p:sp>
          <p:nvSpPr>
            <p:cNvPr id="17" name="文本框 16">
              <a:extLst>
                <a:ext uri="{FF2B5EF4-FFF2-40B4-BE49-F238E27FC236}">
                  <a16:creationId xmlns:a16="http://schemas.microsoft.com/office/drawing/2014/main" id="{FD05062D-9156-5AD8-C8D9-3013DB95654A}"/>
                </a:ext>
              </a:extLst>
            </p:cNvPr>
            <p:cNvSpPr txBox="1"/>
            <p:nvPr/>
          </p:nvSpPr>
          <p:spPr>
            <a:xfrm>
              <a:off x="935989" y="1626075"/>
              <a:ext cx="10080000" cy="46037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SVR</a:t>
              </a:r>
              <a:r>
                <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原理</a:t>
              </a:r>
            </a:p>
          </p:txBody>
        </p:sp>
        <p:sp>
          <p:nvSpPr>
            <p:cNvPr id="18" name="文本框 17">
              <a:extLst>
                <a:ext uri="{FF2B5EF4-FFF2-40B4-BE49-F238E27FC236}">
                  <a16:creationId xmlns:a16="http://schemas.microsoft.com/office/drawing/2014/main" id="{6DC2C737-77C0-69D4-939B-D7FB88AB049E}"/>
                </a:ext>
              </a:extLst>
            </p:cNvPr>
            <p:cNvSpPr txBox="1"/>
            <p:nvPr/>
          </p:nvSpPr>
          <p:spPr>
            <a:xfrm>
              <a:off x="935989" y="2086991"/>
              <a:ext cx="10080000" cy="1291379"/>
            </a:xfrm>
            <a:prstGeom prst="rect">
              <a:avLst/>
            </a:prstGeom>
            <a:solidFill>
              <a:srgbClr val="EBF3FA"/>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342900" indent="-342900" algn="just">
                <a:lnSpc>
                  <a:spcPct val="150000"/>
                </a:lnSpc>
                <a:buFont typeface="Arial" panose="020B0604020202020204" pitchFamily="34" charset="0"/>
                <a:buChar char="•"/>
              </a:pPr>
              <a:r>
                <a:rPr lang="en-US" altLang="zh-CN" kern="100" dirty="0">
                  <a:solidFill>
                    <a:schemeClr val="tx1"/>
                  </a:solidFill>
                  <a:effectLst/>
                  <a:cs typeface="Times New Roman" panose="02020603050405020304" pitchFamily="18" charset="0"/>
                </a:rPr>
                <a:t>SVR</a:t>
              </a:r>
              <a:r>
                <a:rPr lang="zh-CN" altLang="zh-CN" kern="100" dirty="0">
                  <a:solidFill>
                    <a:schemeClr val="tx1"/>
                  </a:solidFill>
                  <a:effectLst/>
                  <a:cs typeface="Times New Roman" panose="02020603050405020304" pitchFamily="18" charset="0"/>
                </a:rPr>
                <a:t>模型在线性函数的两侧创造了一个</a:t>
              </a:r>
              <a:r>
                <a:rPr lang="en-US" altLang="zh-CN" kern="100" dirty="0">
                  <a:solidFill>
                    <a:schemeClr val="tx1"/>
                  </a:solidFill>
                  <a:effectLst/>
                  <a:cs typeface="Times New Roman" panose="02020603050405020304" pitchFamily="18" charset="0"/>
                </a:rPr>
                <a:t>“</a:t>
              </a:r>
              <a:r>
                <a:rPr lang="zh-CN" altLang="zh-CN" kern="100" dirty="0">
                  <a:solidFill>
                    <a:schemeClr val="tx1"/>
                  </a:solidFill>
                  <a:effectLst/>
                  <a:cs typeface="Times New Roman" panose="02020603050405020304" pitchFamily="18" charset="0"/>
                </a:rPr>
                <a:t>间隔带</a:t>
              </a:r>
              <a:r>
                <a:rPr lang="en-US" altLang="zh-CN" kern="100" dirty="0">
                  <a:solidFill>
                    <a:schemeClr val="tx1"/>
                  </a:solidFill>
                  <a:effectLst/>
                  <a:cs typeface="Times New Roman" panose="02020603050405020304" pitchFamily="18" charset="0"/>
                </a:rPr>
                <a:t>”</a:t>
              </a:r>
              <a:r>
                <a:rPr lang="zh-CN" altLang="zh-CN" kern="100" dirty="0">
                  <a:solidFill>
                    <a:schemeClr val="tx1"/>
                  </a:solidFill>
                  <a:effectLst/>
                  <a:cs typeface="Times New Roman" panose="02020603050405020304" pitchFamily="18" charset="0"/>
                </a:rPr>
                <a:t>，而这个</a:t>
              </a:r>
              <a:r>
                <a:rPr lang="en-US" altLang="zh-CN" kern="100" dirty="0">
                  <a:solidFill>
                    <a:schemeClr val="tx1"/>
                  </a:solidFill>
                  <a:effectLst/>
                  <a:cs typeface="Times New Roman" panose="02020603050405020304" pitchFamily="18" charset="0"/>
                </a:rPr>
                <a:t>“</a:t>
              </a:r>
              <a:r>
                <a:rPr lang="zh-CN" altLang="zh-CN" kern="100" dirty="0">
                  <a:solidFill>
                    <a:schemeClr val="tx1"/>
                  </a:solidFill>
                  <a:effectLst/>
                  <a:cs typeface="Times New Roman" panose="02020603050405020304" pitchFamily="18" charset="0"/>
                </a:rPr>
                <a:t>间隔带</a:t>
              </a:r>
              <a:r>
                <a:rPr lang="en-US" altLang="zh-CN" kern="100" dirty="0">
                  <a:solidFill>
                    <a:schemeClr val="tx1"/>
                  </a:solidFill>
                  <a:effectLst/>
                  <a:cs typeface="Times New Roman" panose="02020603050405020304" pitchFamily="18" charset="0"/>
                </a:rPr>
                <a:t>”</a:t>
              </a:r>
              <a:r>
                <a:rPr lang="zh-CN" altLang="zh-CN" kern="100" dirty="0">
                  <a:solidFill>
                    <a:schemeClr val="tx1"/>
                  </a:solidFill>
                  <a:effectLst/>
                  <a:cs typeface="Times New Roman" panose="02020603050405020304" pitchFamily="18" charset="0"/>
                </a:rPr>
                <a:t>的间距为</a:t>
              </a:r>
              <a:r>
                <a:rPr lang="en-US" altLang="zh-CN" kern="100" dirty="0">
                  <a:solidFill>
                    <a:schemeClr val="tx1"/>
                  </a:solidFill>
                  <a:effectLst/>
                  <a:cs typeface="Cambria" panose="02040503050406030204" pitchFamily="18" charset="0"/>
                </a:rPr>
                <a:t>ϵ</a:t>
              </a:r>
              <a:r>
                <a:rPr lang="zh-CN" altLang="zh-CN" kern="100" dirty="0">
                  <a:solidFill>
                    <a:schemeClr val="tx1"/>
                  </a:solidFill>
                  <a:effectLst/>
                  <a:cs typeface="Times New Roman" panose="02020603050405020304" pitchFamily="18" charset="0"/>
                </a:rPr>
                <a:t>（通常根据经验而给定的）</a:t>
              </a:r>
              <a:r>
                <a:rPr lang="zh-CN" altLang="en-US" kern="100" dirty="0">
                  <a:solidFill>
                    <a:schemeClr val="tx1"/>
                  </a:solidFill>
                  <a:effectLst/>
                  <a:cs typeface="Times New Roman" panose="02020603050405020304" pitchFamily="18" charset="0"/>
                </a:rPr>
                <a:t>，</a:t>
              </a:r>
              <a:r>
                <a:rPr lang="zh-CN" altLang="zh-CN" kern="100" dirty="0">
                  <a:solidFill>
                    <a:schemeClr val="tx1"/>
                  </a:solidFill>
                  <a:effectLst/>
                  <a:cs typeface="Times New Roman" panose="02020603050405020304" pitchFamily="18" charset="0"/>
                </a:rPr>
                <a:t>对所有落入到间隔带内的样本认为是被预测正确不计算损失，只有支持向量才会对其函数模型产生影响，通过最小化总损失和最大化间隔来得出优化后的模型。</a:t>
              </a:r>
            </a:p>
          </p:txBody>
        </p:sp>
      </p:grpSp>
      <p:pic>
        <p:nvPicPr>
          <p:cNvPr id="21" name="图片 20">
            <a:extLst>
              <a:ext uri="{FF2B5EF4-FFF2-40B4-BE49-F238E27FC236}">
                <a16:creationId xmlns:a16="http://schemas.microsoft.com/office/drawing/2014/main" id="{E4B69ABB-302B-BA83-83DC-2578DCB54AB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32576" y="3544673"/>
            <a:ext cx="6618288" cy="3163846"/>
          </a:xfrm>
          <a:prstGeom prst="rect">
            <a:avLst/>
          </a:prstGeom>
          <a:noFill/>
          <a:ln>
            <a:noFill/>
          </a:ln>
        </p:spPr>
      </p:pic>
      <p:sp>
        <p:nvSpPr>
          <p:cNvPr id="3" name="矩形 2">
            <a:extLst>
              <a:ext uri="{FF2B5EF4-FFF2-40B4-BE49-F238E27FC236}">
                <a16:creationId xmlns:a16="http://schemas.microsoft.com/office/drawing/2014/main" id="{272E5F75-A425-6714-0192-DB30E19AB588}"/>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5" name="矩形 4">
            <a:extLst>
              <a:ext uri="{FF2B5EF4-FFF2-40B4-BE49-F238E27FC236}">
                <a16:creationId xmlns:a16="http://schemas.microsoft.com/office/drawing/2014/main" id="{8F877BA1-1192-55D6-1456-7CA20D6AE030}"/>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SVR</a:t>
            </a:r>
          </a:p>
        </p:txBody>
      </p:sp>
      <p:sp>
        <p:nvSpPr>
          <p:cNvPr id="7" name="矩形 6">
            <a:extLst>
              <a:ext uri="{FF2B5EF4-FFF2-40B4-BE49-F238E27FC236}">
                <a16:creationId xmlns:a16="http://schemas.microsoft.com/office/drawing/2014/main" id="{9EE31C73-0D69-6CCA-98AB-3C849215DE6A}"/>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8" name="矩形 7">
            <a:extLst>
              <a:ext uri="{FF2B5EF4-FFF2-40B4-BE49-F238E27FC236}">
                <a16:creationId xmlns:a16="http://schemas.microsoft.com/office/drawing/2014/main" id="{B88DDEF1-F800-01FB-78B7-9312797CA12E}"/>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B26E34C9-B70C-885E-0294-ECA442AA07F8}"/>
              </a:ext>
            </a:extLst>
          </p:cNvPr>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2" name="矩形 11">
            <a:extLst>
              <a:ext uri="{FF2B5EF4-FFF2-40B4-BE49-F238E27FC236}">
                <a16:creationId xmlns:a16="http://schemas.microsoft.com/office/drawing/2014/main" id="{A9C08A7F-C1FB-F598-67C2-72375EC77520}"/>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原理</a:t>
            </a:r>
            <a:endParaRPr lang="en-US" altLang="zh-CN"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1159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19A9C1D2-52A2-A3F9-D7F8-8DB2162BEF71}"/>
              </a:ext>
            </a:extLst>
          </p:cNvPr>
          <p:cNvGrpSpPr/>
          <p:nvPr/>
        </p:nvGrpSpPr>
        <p:grpSpPr>
          <a:xfrm>
            <a:off x="751840" y="1475178"/>
            <a:ext cx="10779760" cy="960540"/>
            <a:chOff x="935989" y="1626075"/>
            <a:chExt cx="10080000" cy="960540"/>
          </a:xfrm>
        </p:grpSpPr>
        <p:sp>
          <p:nvSpPr>
            <p:cNvPr id="17" name="文本框 16">
              <a:extLst>
                <a:ext uri="{FF2B5EF4-FFF2-40B4-BE49-F238E27FC236}">
                  <a16:creationId xmlns:a16="http://schemas.microsoft.com/office/drawing/2014/main" id="{FD05062D-9156-5AD8-C8D9-3013DB95654A}"/>
                </a:ext>
              </a:extLst>
            </p:cNvPr>
            <p:cNvSpPr txBox="1"/>
            <p:nvPr/>
          </p:nvSpPr>
          <p:spPr>
            <a:xfrm>
              <a:off x="935989" y="1626075"/>
              <a:ext cx="10080000" cy="46037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SVR</a:t>
              </a:r>
              <a:r>
                <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原理</a:t>
              </a:r>
            </a:p>
          </p:txBody>
        </p:sp>
        <p:sp>
          <p:nvSpPr>
            <p:cNvPr id="18" name="文本框 17">
              <a:extLst>
                <a:ext uri="{FF2B5EF4-FFF2-40B4-BE49-F238E27FC236}">
                  <a16:creationId xmlns:a16="http://schemas.microsoft.com/office/drawing/2014/main" id="{6DC2C737-77C0-69D4-939B-D7FB88AB049E}"/>
                </a:ext>
              </a:extLst>
            </p:cNvPr>
            <p:cNvSpPr txBox="1"/>
            <p:nvPr/>
          </p:nvSpPr>
          <p:spPr>
            <a:xfrm>
              <a:off x="935989" y="2086991"/>
              <a:ext cx="10080000" cy="499624"/>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342900" indent="-342900" algn="just">
                <a:lnSpc>
                  <a:spcPct val="150000"/>
                </a:lnSpc>
                <a:buFont typeface="Arial" panose="020B0604020202020204" pitchFamily="34" charset="0"/>
                <a:buChar char="•"/>
              </a:pPr>
              <a:r>
                <a:rPr lang="zh-CN" altLang="zh-CN" sz="2000" kern="100" dirty="0">
                  <a:solidFill>
                    <a:schemeClr val="tx1"/>
                  </a:solidFill>
                  <a:effectLst/>
                  <a:cs typeface="Times New Roman" panose="02020603050405020304" pitchFamily="18" charset="0"/>
                </a:rPr>
                <a:t>对于非线性的模型，</a:t>
              </a:r>
              <a:r>
                <a:rPr lang="en-US" altLang="zh-CN" sz="2000" kern="100" dirty="0">
                  <a:solidFill>
                    <a:schemeClr val="tx1"/>
                  </a:solidFill>
                  <a:effectLst/>
                  <a:cs typeface="Times New Roman" panose="02020603050405020304" pitchFamily="18" charset="0"/>
                </a:rPr>
                <a:t>SVR</a:t>
              </a:r>
              <a:r>
                <a:rPr lang="zh-CN" altLang="zh-CN" sz="2000" kern="100" dirty="0">
                  <a:solidFill>
                    <a:schemeClr val="tx1"/>
                  </a:solidFill>
                  <a:effectLst/>
                  <a:cs typeface="Times New Roman" panose="02020603050405020304" pitchFamily="18" charset="0"/>
                </a:rPr>
                <a:t>与</a:t>
              </a:r>
              <a:r>
                <a:rPr lang="en-US" altLang="zh-CN" sz="2000" kern="100" dirty="0">
                  <a:solidFill>
                    <a:schemeClr val="tx1"/>
                  </a:solidFill>
                  <a:effectLst/>
                  <a:cs typeface="Times New Roman" panose="02020603050405020304" pitchFamily="18" charset="0"/>
                </a:rPr>
                <a:t>SVM</a:t>
              </a:r>
              <a:r>
                <a:rPr lang="zh-CN" altLang="zh-CN" sz="2000" kern="100" dirty="0">
                  <a:solidFill>
                    <a:schemeClr val="tx1"/>
                  </a:solidFill>
                  <a:effectLst/>
                  <a:cs typeface="Times New Roman" panose="02020603050405020304" pitchFamily="18" charset="0"/>
                </a:rPr>
                <a:t>一样使用核函数映射到特征空间，然后再进行回归。</a:t>
              </a:r>
            </a:p>
          </p:txBody>
        </p:sp>
      </p:grpSp>
      <p:pic>
        <p:nvPicPr>
          <p:cNvPr id="5" name="图片 4">
            <a:extLst>
              <a:ext uri="{FF2B5EF4-FFF2-40B4-BE49-F238E27FC236}">
                <a16:creationId xmlns:a16="http://schemas.microsoft.com/office/drawing/2014/main" id="{73C8B5B1-22D1-E0DB-CD9E-3B11B4CB23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28235" y="2610335"/>
            <a:ext cx="6603365" cy="3661898"/>
          </a:xfrm>
          <a:prstGeom prst="rect">
            <a:avLst/>
          </a:prstGeom>
          <a:noFill/>
          <a:ln>
            <a:noFill/>
          </a:ln>
        </p:spPr>
      </p:pic>
      <p:sp>
        <p:nvSpPr>
          <p:cNvPr id="13" name="矩形 12">
            <a:extLst>
              <a:ext uri="{FF2B5EF4-FFF2-40B4-BE49-F238E27FC236}">
                <a16:creationId xmlns:a16="http://schemas.microsoft.com/office/drawing/2014/main" id="{34BE95A3-04CD-58BA-3E89-197CD99E8F3A}"/>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5" name="矩形 14">
            <a:extLst>
              <a:ext uri="{FF2B5EF4-FFF2-40B4-BE49-F238E27FC236}">
                <a16:creationId xmlns:a16="http://schemas.microsoft.com/office/drawing/2014/main" id="{8714E1B5-C07A-B27C-F119-D51423E51816}"/>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SVR</a:t>
            </a:r>
          </a:p>
        </p:txBody>
      </p:sp>
      <p:sp>
        <p:nvSpPr>
          <p:cNvPr id="16" name="矩形 15">
            <a:extLst>
              <a:ext uri="{FF2B5EF4-FFF2-40B4-BE49-F238E27FC236}">
                <a16:creationId xmlns:a16="http://schemas.microsoft.com/office/drawing/2014/main" id="{A45E4BD8-0C0A-EBD6-6C92-8C33BE491CCF}"/>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19" name="矩形 18">
            <a:extLst>
              <a:ext uri="{FF2B5EF4-FFF2-40B4-BE49-F238E27FC236}">
                <a16:creationId xmlns:a16="http://schemas.microsoft.com/office/drawing/2014/main" id="{8CD15292-972E-0AE7-01FB-EF98CC0CA4F1}"/>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2374E440-8E17-64FC-D6C1-7AD6F0BBA519}"/>
              </a:ext>
            </a:extLst>
          </p:cNvPr>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21" name="矩形 20">
            <a:extLst>
              <a:ext uri="{FF2B5EF4-FFF2-40B4-BE49-F238E27FC236}">
                <a16:creationId xmlns:a16="http://schemas.microsoft.com/office/drawing/2014/main" id="{1BE6E5C3-75F9-CF08-989E-48CB2001BB50}"/>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原理</a:t>
            </a:r>
            <a:endParaRPr lang="en-US" altLang="zh-CN"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6252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19A9C1D2-52A2-A3F9-D7F8-8DB2162BEF71}"/>
              </a:ext>
            </a:extLst>
          </p:cNvPr>
          <p:cNvGrpSpPr/>
          <p:nvPr/>
        </p:nvGrpSpPr>
        <p:grpSpPr>
          <a:xfrm>
            <a:off x="787178" y="1604718"/>
            <a:ext cx="10734261" cy="4215277"/>
            <a:chOff x="935989" y="1626075"/>
            <a:chExt cx="10080000" cy="4215277"/>
          </a:xfrm>
        </p:grpSpPr>
        <p:sp>
          <p:nvSpPr>
            <p:cNvPr id="17" name="文本框 16">
              <a:extLst>
                <a:ext uri="{FF2B5EF4-FFF2-40B4-BE49-F238E27FC236}">
                  <a16:creationId xmlns:a16="http://schemas.microsoft.com/office/drawing/2014/main" id="{FD05062D-9156-5AD8-C8D9-3013DB95654A}"/>
                </a:ext>
              </a:extLst>
            </p:cNvPr>
            <p:cNvSpPr txBox="1"/>
            <p:nvPr/>
          </p:nvSpPr>
          <p:spPr>
            <a:xfrm>
              <a:off x="935989" y="1626075"/>
              <a:ext cx="10080000" cy="46037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SVR</a:t>
              </a:r>
              <a:r>
                <a:rPr lang="zh-CN" altLang="en-US" sz="2400" b="1" dirty="0">
                  <a:solidFill>
                    <a:prstClr val="white"/>
                  </a:solidFill>
                  <a:latin typeface="Calibri"/>
                  <a:ea typeface="微软雅黑" panose="020B0503020204020204" pitchFamily="34" charset="-122"/>
                </a:rPr>
                <a:t>优化目标</a:t>
              </a:r>
              <a:endPar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8" name="文本框 17">
              <a:extLst>
                <a:ext uri="{FF2B5EF4-FFF2-40B4-BE49-F238E27FC236}">
                  <a16:creationId xmlns:a16="http://schemas.microsoft.com/office/drawing/2014/main" id="{6DC2C737-77C0-69D4-939B-D7FB88AB049E}"/>
                </a:ext>
              </a:extLst>
            </p:cNvPr>
            <p:cNvSpPr txBox="1"/>
            <p:nvPr/>
          </p:nvSpPr>
          <p:spPr>
            <a:xfrm>
              <a:off x="935989" y="2086991"/>
              <a:ext cx="10080000" cy="3754361"/>
            </a:xfrm>
            <a:prstGeom prst="rect">
              <a:avLst/>
            </a:prstGeom>
            <a:solidFill>
              <a:schemeClr val="accent1">
                <a:lumMod val="40000"/>
                <a:lumOff val="6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342900" indent="-342900" algn="just">
                <a:lnSpc>
                  <a:spcPct val="120000"/>
                </a:lnSpc>
                <a:buFont typeface="Arial" panose="020B0604020202020204" pitchFamily="34" charset="0"/>
                <a:buChar char="•"/>
              </a:pPr>
              <a:r>
                <a:rPr lang="zh-CN" altLang="zh-CN" sz="2000" dirty="0">
                  <a:solidFill>
                    <a:schemeClr val="tx1"/>
                  </a:solidFill>
                  <a:effectLst/>
                  <a:ea typeface="黑体" panose="02010609060101010101" pitchFamily="49" charset="-122"/>
                  <a:cs typeface="Times New Roman" panose="02020603050405020304" pitchFamily="18" charset="0"/>
                </a:rPr>
                <a:t>下面直接给出</a:t>
              </a:r>
              <a:r>
                <a:rPr lang="en-US" altLang="zh-CN" sz="2000" dirty="0">
                  <a:solidFill>
                    <a:schemeClr val="tx1"/>
                  </a:solidFill>
                  <a:effectLst/>
                  <a:ea typeface="黑体" panose="02010609060101010101" pitchFamily="49" charset="-122"/>
                  <a:cs typeface="Times New Roman" panose="02020603050405020304" pitchFamily="18" charset="0"/>
                </a:rPr>
                <a:t> SVR </a:t>
              </a:r>
              <a:r>
                <a:rPr lang="zh-CN" altLang="zh-CN" sz="2000" dirty="0">
                  <a:solidFill>
                    <a:schemeClr val="tx1"/>
                  </a:solidFill>
                  <a:effectLst/>
                  <a:ea typeface="黑体" panose="02010609060101010101" pitchFamily="49" charset="-122"/>
                  <a:cs typeface="Times New Roman" panose="02020603050405020304" pitchFamily="18" charset="0"/>
                </a:rPr>
                <a:t>的优化问题：</a:t>
              </a:r>
              <a:r>
                <a:rPr lang="en-US" altLang="zh-CN" sz="2000" dirty="0">
                  <a:solidFill>
                    <a:schemeClr val="tx1"/>
                  </a:solidFill>
                  <a:effectLst/>
                  <a:ea typeface="黑体" panose="02010609060101010101" pitchFamily="49" charset="-122"/>
                  <a:cs typeface="Times New Roman" panose="02020603050405020304" pitchFamily="18" charset="0"/>
                </a:rPr>
                <a:t>		     </a:t>
              </a:r>
              <a:r>
                <a:rPr lang="zh-CN" altLang="zh-CN" sz="2000" dirty="0">
                  <a:solidFill>
                    <a:schemeClr val="tx1"/>
                  </a:solidFill>
                  <a:ea typeface="黑体" panose="02010609060101010101" pitchFamily="49" charset="-122"/>
                  <a:cs typeface="Times New Roman" panose="02020603050405020304" pitchFamily="18" charset="0"/>
                </a:rPr>
                <a:t>为每个样本点引入松弛变量</a:t>
              </a:r>
              <a:r>
                <a:rPr lang="zh-CN" altLang="en-US" sz="2000" dirty="0">
                  <a:solidFill>
                    <a:schemeClr val="tx1"/>
                  </a:solidFill>
                  <a:ea typeface="黑体" panose="02010609060101010101" pitchFamily="49" charset="-122"/>
                  <a:cs typeface="Times New Roman" panose="02020603050405020304" pitchFamily="18" charset="0"/>
                </a:rPr>
                <a:t>：</a:t>
              </a:r>
              <a:endParaRPr lang="en-US" altLang="zh-CN" sz="2000" dirty="0">
                <a:solidFill>
                  <a:schemeClr val="tx1"/>
                </a:solidFill>
                <a:ea typeface="黑体" panose="02010609060101010101" pitchFamily="49" charset="-122"/>
                <a:cs typeface="Times New Roman" panose="02020603050405020304" pitchFamily="18" charset="0"/>
              </a:endParaRPr>
            </a:p>
            <a:p>
              <a:pPr algn="just">
                <a:lnSpc>
                  <a:spcPct val="120000"/>
                </a:lnSpc>
              </a:pPr>
              <a:endParaRPr lang="en-US" altLang="zh-CN" sz="2000" dirty="0">
                <a:solidFill>
                  <a:schemeClr val="tx1"/>
                </a:solidFill>
                <a:effectLst/>
                <a:ea typeface="黑体" panose="02010609060101010101" pitchFamily="49" charset="-122"/>
                <a:cs typeface="Times New Roman" panose="02020603050405020304" pitchFamily="18" charset="0"/>
              </a:endParaRPr>
            </a:p>
            <a:p>
              <a:pPr algn="just">
                <a:lnSpc>
                  <a:spcPct val="120000"/>
                </a:lnSpc>
              </a:pPr>
              <a:endParaRPr lang="en-US" altLang="zh-CN" sz="2000" kern="100" dirty="0">
                <a:solidFill>
                  <a:schemeClr val="tx1"/>
                </a:solidFill>
                <a:ea typeface="黑体" panose="02010609060101010101" pitchFamily="49" charset="-122"/>
                <a:cs typeface="Times New Roman" panose="02020603050405020304" pitchFamily="18" charset="0"/>
              </a:endParaRPr>
            </a:p>
            <a:p>
              <a:pPr algn="just">
                <a:lnSpc>
                  <a:spcPct val="120000"/>
                </a:lnSpc>
              </a:pPr>
              <a:endParaRPr lang="en-US" altLang="zh-CN" sz="2000" kern="100" dirty="0">
                <a:solidFill>
                  <a:schemeClr val="tx1"/>
                </a:solidFill>
                <a:effectLst/>
                <a:ea typeface="黑体" panose="02010609060101010101" pitchFamily="49" charset="-122"/>
                <a:cs typeface="Times New Roman" panose="02020603050405020304" pitchFamily="18" charset="0"/>
              </a:endParaRPr>
            </a:p>
            <a:p>
              <a:pPr algn="just">
                <a:lnSpc>
                  <a:spcPct val="120000"/>
                </a:lnSpc>
              </a:pPr>
              <a:endParaRPr lang="en-US" altLang="zh-CN" sz="2000" kern="100" dirty="0">
                <a:solidFill>
                  <a:schemeClr val="tx1"/>
                </a:solidFill>
                <a:ea typeface="黑体" panose="02010609060101010101" pitchFamily="49" charset="-122"/>
                <a:cs typeface="Times New Roman" panose="02020603050405020304" pitchFamily="18" charset="0"/>
              </a:endParaRPr>
            </a:p>
            <a:p>
              <a:pPr algn="just">
                <a:lnSpc>
                  <a:spcPct val="120000"/>
                </a:lnSpc>
              </a:pPr>
              <a:endParaRPr lang="en-US" altLang="zh-CN" sz="2000" kern="100" dirty="0">
                <a:solidFill>
                  <a:schemeClr val="tx1"/>
                </a:solidFill>
                <a:ea typeface="黑体" panose="02010609060101010101" pitchFamily="49" charset="-122"/>
                <a:cs typeface="Times New Roman" panose="02020603050405020304" pitchFamily="18" charset="0"/>
              </a:endParaRPr>
            </a:p>
            <a:p>
              <a:pPr algn="just">
                <a:lnSpc>
                  <a:spcPct val="120000"/>
                </a:lnSpc>
              </a:pPr>
              <a:endParaRPr lang="en-US" altLang="zh-CN" sz="2000" kern="100" dirty="0">
                <a:solidFill>
                  <a:schemeClr val="tx1"/>
                </a:solidFill>
                <a:effectLst/>
                <a:ea typeface="黑体" panose="02010609060101010101" pitchFamily="49" charset="-122"/>
                <a:cs typeface="Times New Roman" panose="02020603050405020304" pitchFamily="18" charset="0"/>
              </a:endParaRPr>
            </a:p>
            <a:p>
              <a:pPr algn="just">
                <a:lnSpc>
                  <a:spcPct val="120000"/>
                </a:lnSpc>
              </a:pPr>
              <a:endParaRPr lang="en-US" altLang="zh-CN" sz="2000" kern="100" dirty="0">
                <a:solidFill>
                  <a:schemeClr val="tx1"/>
                </a:solidFill>
                <a:effectLst/>
                <a:ea typeface="黑体" panose="02010609060101010101" pitchFamily="49" charset="-122"/>
                <a:cs typeface="Times New Roman" panose="02020603050405020304" pitchFamily="18" charset="0"/>
              </a:endParaRPr>
            </a:p>
            <a:p>
              <a:pPr marL="342900" indent="-342900" algn="just">
                <a:lnSpc>
                  <a:spcPct val="120000"/>
                </a:lnSpc>
                <a:buFont typeface="Arial" panose="020B0604020202020204" pitchFamily="34" charset="0"/>
                <a:buChar char="•"/>
              </a:pPr>
              <a:r>
                <a:rPr lang="zh-CN" altLang="zh-CN" sz="2000" dirty="0">
                  <a:solidFill>
                    <a:schemeClr val="tx1"/>
                  </a:solidFill>
                  <a:ea typeface="黑体" panose="02010609060101010101" pitchFamily="49" charset="-122"/>
                  <a:cs typeface="Times New Roman" panose="02020603050405020304" pitchFamily="18" charset="0"/>
                </a:rPr>
                <a:t>同样可以使用拉格朗日乘子法得到</a:t>
              </a:r>
              <a:r>
                <a:rPr lang="en-US" altLang="zh-CN" sz="2000" dirty="0">
                  <a:solidFill>
                    <a:schemeClr val="tx1"/>
                  </a:solidFill>
                  <a:ea typeface="黑体" panose="02010609060101010101" pitchFamily="49" charset="-122"/>
                  <a:cs typeface="Times New Roman" panose="02020603050405020304" pitchFamily="18" charset="0"/>
                </a:rPr>
                <a:t>SVR</a:t>
              </a:r>
              <a:r>
                <a:rPr lang="zh-CN" altLang="zh-CN" sz="2000" dirty="0">
                  <a:solidFill>
                    <a:schemeClr val="tx1"/>
                  </a:solidFill>
                  <a:ea typeface="黑体" panose="02010609060101010101" pitchFamily="49" charset="-122"/>
                  <a:cs typeface="Times New Roman" panose="02020603050405020304" pitchFamily="18" charset="0"/>
                </a:rPr>
                <a:t>的对偶问题，利用</a:t>
              </a:r>
              <a:r>
                <a:rPr lang="en-US" altLang="zh-CN" sz="2000" dirty="0">
                  <a:solidFill>
                    <a:schemeClr val="tx1"/>
                  </a:solidFill>
                  <a:ea typeface="黑体" panose="02010609060101010101" pitchFamily="49" charset="-122"/>
                  <a:cs typeface="Times New Roman" panose="02020603050405020304" pitchFamily="18" charset="0"/>
                </a:rPr>
                <a:t>KKT</a:t>
              </a:r>
              <a:r>
                <a:rPr lang="zh-CN" altLang="zh-CN" sz="2000" dirty="0">
                  <a:solidFill>
                    <a:schemeClr val="tx1"/>
                  </a:solidFill>
                  <a:ea typeface="黑体" panose="02010609060101010101" pitchFamily="49" charset="-122"/>
                  <a:cs typeface="Times New Roman" panose="02020603050405020304" pitchFamily="18" charset="0"/>
                </a:rPr>
                <a:t>条件，得到</a:t>
              </a:r>
              <a:r>
                <a:rPr lang="en-US" altLang="zh-CN" sz="2000" dirty="0">
                  <a:solidFill>
                    <a:schemeClr val="tx1"/>
                  </a:solidFill>
                  <a:ea typeface="黑体" panose="02010609060101010101" pitchFamily="49" charset="-122"/>
                  <a:cs typeface="Times New Roman" panose="02020603050405020304" pitchFamily="18" charset="0"/>
                </a:rPr>
                <a:t>SVR</a:t>
              </a:r>
              <a:r>
                <a:rPr lang="zh-CN" altLang="zh-CN" sz="2000" dirty="0">
                  <a:solidFill>
                    <a:schemeClr val="tx1"/>
                  </a:solidFill>
                  <a:ea typeface="黑体" panose="02010609060101010101" pitchFamily="49" charset="-122"/>
                  <a:cs typeface="Times New Roman" panose="02020603050405020304" pitchFamily="18" charset="0"/>
                </a:rPr>
                <a:t>的解。</a:t>
              </a:r>
              <a:endParaRPr lang="en-US" altLang="zh-CN" sz="2000" kern="100" dirty="0">
                <a:solidFill>
                  <a:schemeClr val="tx1"/>
                </a:solidFill>
                <a:effectLst/>
                <a:ea typeface="黑体" panose="02010609060101010101" pitchFamily="49" charset="-122"/>
                <a:cs typeface="Times New Roman" panose="02020603050405020304" pitchFamily="18" charset="0"/>
              </a:endParaRPr>
            </a:p>
            <a:p>
              <a:pPr algn="just">
                <a:lnSpc>
                  <a:spcPct val="120000"/>
                </a:lnSpc>
              </a:pPr>
              <a:endParaRPr lang="en-US" altLang="zh-CN" sz="2000" kern="100" dirty="0">
                <a:solidFill>
                  <a:schemeClr val="tx1"/>
                </a:solidFill>
                <a:ea typeface="黑体" panose="02010609060101010101" pitchFamily="49" charset="-122"/>
                <a:cs typeface="Times New Roman" panose="02020603050405020304" pitchFamily="18" charset="0"/>
              </a:endParaRPr>
            </a:p>
          </p:txBody>
        </p:sp>
      </p:grpSp>
      <p:sp>
        <p:nvSpPr>
          <p:cNvPr id="7" name="Rectangle 2">
            <a:extLst>
              <a:ext uri="{FF2B5EF4-FFF2-40B4-BE49-F238E27FC236}">
                <a16:creationId xmlns:a16="http://schemas.microsoft.com/office/drawing/2014/main" id="{EF2563FB-2BEA-FDAB-30D5-26D2A170DA2A}"/>
              </a:ext>
            </a:extLst>
          </p:cNvPr>
          <p:cNvSpPr>
            <a:spLocks noChangeArrowheads="1"/>
          </p:cNvSpPr>
          <p:nvPr/>
        </p:nvSpPr>
        <p:spPr bwMode="auto">
          <a:xfrm>
            <a:off x="1783080" y="2506979"/>
            <a:ext cx="1761744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1AF94C5A-CE06-7269-D7D4-A3B0FAB05E2E}"/>
              </a:ext>
            </a:extLst>
          </p:cNvPr>
          <p:cNvGraphicFramePr>
            <a:graphicFrameLocks noChangeAspect="1"/>
          </p:cNvGraphicFramePr>
          <p:nvPr>
            <p:extLst>
              <p:ext uri="{D42A27DB-BD31-4B8C-83A1-F6EECF244321}">
                <p14:modId xmlns:p14="http://schemas.microsoft.com/office/powerpoint/2010/main" val="4061406989"/>
              </p:ext>
            </p:extLst>
          </p:nvPr>
        </p:nvGraphicFramePr>
        <p:xfrm>
          <a:off x="1850806" y="2529838"/>
          <a:ext cx="2462868" cy="1785580"/>
        </p:xfrm>
        <a:graphic>
          <a:graphicData uri="http://schemas.openxmlformats.org/presentationml/2006/ole">
            <mc:AlternateContent xmlns:mc="http://schemas.openxmlformats.org/markup-compatibility/2006">
              <mc:Choice xmlns:v="urn:schemas-microsoft-com:vml" Requires="v">
                <p:oleObj spid="_x0000_s1058" name="Equation" r:id="rId3" imgW="1523880" imgH="1104840" progId="Equation.DSMT4">
                  <p:embed/>
                </p:oleObj>
              </mc:Choice>
              <mc:Fallback>
                <p:oleObj name="Equation" r:id="rId3" imgW="1523880" imgH="1104840" progId="Equation.DSMT4">
                  <p:embed/>
                  <p:pic>
                    <p:nvPicPr>
                      <p:cNvPr id="0" name="Object 1"/>
                      <p:cNvPicPr>
                        <a:picLocks noChangeAspect="1" noChangeArrowheads="1"/>
                      </p:cNvPicPr>
                      <p:nvPr/>
                    </p:nvPicPr>
                    <p:blipFill>
                      <a:blip r:embed="rId4"/>
                      <a:srcRect/>
                      <a:stretch>
                        <a:fillRect/>
                      </a:stretch>
                    </p:blipFill>
                    <p:spPr bwMode="auto">
                      <a:xfrm>
                        <a:off x="1850806" y="2529838"/>
                        <a:ext cx="2462868" cy="1785580"/>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id="{17FF71BE-E2F7-C490-8F4F-D2C315179FFF}"/>
              </a:ext>
            </a:extLst>
          </p:cNvPr>
          <p:cNvGraphicFramePr>
            <a:graphicFrameLocks noChangeAspect="1"/>
          </p:cNvGraphicFramePr>
          <p:nvPr>
            <p:extLst>
              <p:ext uri="{D42A27DB-BD31-4B8C-83A1-F6EECF244321}">
                <p14:modId xmlns:p14="http://schemas.microsoft.com/office/powerpoint/2010/main" val="3443814414"/>
              </p:ext>
            </p:extLst>
          </p:nvPr>
        </p:nvGraphicFramePr>
        <p:xfrm>
          <a:off x="6591300" y="2552698"/>
          <a:ext cx="3177540" cy="2340827"/>
        </p:xfrm>
        <a:graphic>
          <a:graphicData uri="http://schemas.openxmlformats.org/presentationml/2006/ole">
            <mc:AlternateContent xmlns:mc="http://schemas.openxmlformats.org/markup-compatibility/2006">
              <mc:Choice xmlns:v="urn:schemas-microsoft-com:vml" Requires="v">
                <p:oleObj spid="_x0000_s1059" name="Equation" r:id="rId5" imgW="2056517" imgH="1514466" progId="Equation.DSMT4">
                  <p:embed/>
                </p:oleObj>
              </mc:Choice>
              <mc:Fallback>
                <p:oleObj name="Equation" r:id="rId5" imgW="2056517" imgH="1514466" progId="Equation.DSMT4">
                  <p:embed/>
                  <p:pic>
                    <p:nvPicPr>
                      <p:cNvPr id="0" name=""/>
                      <p:cNvPicPr/>
                      <p:nvPr/>
                    </p:nvPicPr>
                    <p:blipFill>
                      <a:blip r:embed="rId6"/>
                      <a:stretch>
                        <a:fillRect/>
                      </a:stretch>
                    </p:blipFill>
                    <p:spPr>
                      <a:xfrm>
                        <a:off x="6591300" y="2552698"/>
                        <a:ext cx="3177540" cy="2340827"/>
                      </a:xfrm>
                      <a:prstGeom prst="rect">
                        <a:avLst/>
                      </a:prstGeom>
                    </p:spPr>
                  </p:pic>
                </p:oleObj>
              </mc:Fallback>
            </mc:AlternateContent>
          </a:graphicData>
        </a:graphic>
      </p:graphicFrame>
      <p:sp>
        <p:nvSpPr>
          <p:cNvPr id="3" name="矩形 2">
            <a:extLst>
              <a:ext uri="{FF2B5EF4-FFF2-40B4-BE49-F238E27FC236}">
                <a16:creationId xmlns:a16="http://schemas.microsoft.com/office/drawing/2014/main" id="{CA64723C-6EB0-260A-2DA8-0B661121BB7B}"/>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5" name="矩形 4">
            <a:extLst>
              <a:ext uri="{FF2B5EF4-FFF2-40B4-BE49-F238E27FC236}">
                <a16:creationId xmlns:a16="http://schemas.microsoft.com/office/drawing/2014/main" id="{AA3E991F-7103-24EF-2258-1DF4F225451A}"/>
              </a:ext>
            </a:extLst>
          </p:cNvPr>
          <p:cNvSpPr/>
          <p:nvPr/>
        </p:nvSpPr>
        <p:spPr>
          <a:xfrm>
            <a:off x="5646982" y="7344"/>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SVR</a:t>
            </a:r>
          </a:p>
        </p:txBody>
      </p:sp>
      <p:sp>
        <p:nvSpPr>
          <p:cNvPr id="9" name="矩形 8">
            <a:extLst>
              <a:ext uri="{FF2B5EF4-FFF2-40B4-BE49-F238E27FC236}">
                <a16:creationId xmlns:a16="http://schemas.microsoft.com/office/drawing/2014/main" id="{047BAE8A-751B-44EE-A7D9-8538F4266A9D}"/>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12" name="矩形 11">
            <a:extLst>
              <a:ext uri="{FF2B5EF4-FFF2-40B4-BE49-F238E27FC236}">
                <a16:creationId xmlns:a16="http://schemas.microsoft.com/office/drawing/2014/main" id="{3FB93D91-85D6-C073-25D5-5826E39FBE75}"/>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3E725918-003B-0408-D02A-964570DB1A13}"/>
              </a:ext>
            </a:extLst>
          </p:cNvPr>
          <p:cNvPicPr>
            <a:picLocks noChangeAspect="1"/>
          </p:cNvPicPr>
          <p:nvPr/>
        </p:nvPicPr>
        <p:blipFill rotWithShape="1">
          <a:blip r:embed="rId7">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5" name="矩形 14">
            <a:extLst>
              <a:ext uri="{FF2B5EF4-FFF2-40B4-BE49-F238E27FC236}">
                <a16:creationId xmlns:a16="http://schemas.microsoft.com/office/drawing/2014/main" id="{6F80217C-0233-C199-18DC-70086D4F3BBC}"/>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优化目标</a:t>
            </a:r>
            <a:endParaRPr lang="en-US" altLang="zh-CN"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1045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EF2563FB-2BEA-FDAB-30D5-26D2A170DA2A}"/>
              </a:ext>
            </a:extLst>
          </p:cNvPr>
          <p:cNvSpPr>
            <a:spLocks noChangeArrowheads="1"/>
          </p:cNvSpPr>
          <p:nvPr/>
        </p:nvSpPr>
        <p:spPr bwMode="auto">
          <a:xfrm>
            <a:off x="1783080" y="2506979"/>
            <a:ext cx="1761744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sp>
        <p:nvSpPr>
          <p:cNvPr id="3" name="矩形 2">
            <a:extLst>
              <a:ext uri="{FF2B5EF4-FFF2-40B4-BE49-F238E27FC236}">
                <a16:creationId xmlns:a16="http://schemas.microsoft.com/office/drawing/2014/main" id="{CA64723C-6EB0-260A-2DA8-0B661121BB7B}"/>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5" name="矩形 4">
            <a:extLst>
              <a:ext uri="{FF2B5EF4-FFF2-40B4-BE49-F238E27FC236}">
                <a16:creationId xmlns:a16="http://schemas.microsoft.com/office/drawing/2014/main" id="{AA3E991F-7103-24EF-2258-1DF4F225451A}"/>
              </a:ext>
            </a:extLst>
          </p:cNvPr>
          <p:cNvSpPr/>
          <p:nvPr/>
        </p:nvSpPr>
        <p:spPr>
          <a:xfrm>
            <a:off x="5646982" y="7344"/>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SVR</a:t>
            </a:r>
          </a:p>
        </p:txBody>
      </p:sp>
      <p:sp>
        <p:nvSpPr>
          <p:cNvPr id="9" name="矩形 8">
            <a:extLst>
              <a:ext uri="{FF2B5EF4-FFF2-40B4-BE49-F238E27FC236}">
                <a16:creationId xmlns:a16="http://schemas.microsoft.com/office/drawing/2014/main" id="{047BAE8A-751B-44EE-A7D9-8538F4266A9D}"/>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12" name="矩形 11">
            <a:extLst>
              <a:ext uri="{FF2B5EF4-FFF2-40B4-BE49-F238E27FC236}">
                <a16:creationId xmlns:a16="http://schemas.microsoft.com/office/drawing/2014/main" id="{3FB93D91-85D6-C073-25D5-5826E39FBE75}"/>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3E725918-003B-0408-D02A-964570DB1A13}"/>
              </a:ext>
            </a:extLst>
          </p:cNvPr>
          <p:cNvPicPr>
            <a:picLocks noChangeAspect="1"/>
          </p:cNvPicPr>
          <p:nvPr/>
        </p:nvPicPr>
        <p:blipFill rotWithShape="1">
          <a:blip r:embed="rId2">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5" name="矩形 14">
            <a:extLst>
              <a:ext uri="{FF2B5EF4-FFF2-40B4-BE49-F238E27FC236}">
                <a16:creationId xmlns:a16="http://schemas.microsoft.com/office/drawing/2014/main" id="{6F80217C-0233-C199-18DC-70086D4F3BBC}"/>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优化目标</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A4D97894-6261-2682-ABDE-2B49BADD91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3593" y="1216849"/>
            <a:ext cx="3802459" cy="5258025"/>
          </a:xfrm>
          <a:prstGeom prst="rect">
            <a:avLst/>
          </a:prstGeom>
        </p:spPr>
      </p:pic>
      <p:pic>
        <p:nvPicPr>
          <p:cNvPr id="11" name="图片 10">
            <a:extLst>
              <a:ext uri="{FF2B5EF4-FFF2-40B4-BE49-F238E27FC236}">
                <a16:creationId xmlns:a16="http://schemas.microsoft.com/office/drawing/2014/main" id="{36022BE7-57C3-39FC-0DD1-8A3D031D0E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1676" y="1216849"/>
            <a:ext cx="4367244" cy="3914804"/>
          </a:xfrm>
          <a:prstGeom prst="rect">
            <a:avLst/>
          </a:prstGeom>
        </p:spPr>
      </p:pic>
    </p:spTree>
    <p:extLst>
      <p:ext uri="{BB962C8B-B14F-4D97-AF65-F5344CB8AC3E}">
        <p14:creationId xmlns:p14="http://schemas.microsoft.com/office/powerpoint/2010/main" val="2896860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19A9C1D2-52A2-A3F9-D7F8-8DB2162BEF71}"/>
              </a:ext>
            </a:extLst>
          </p:cNvPr>
          <p:cNvGrpSpPr/>
          <p:nvPr/>
        </p:nvGrpSpPr>
        <p:grpSpPr>
          <a:xfrm>
            <a:off x="830785" y="1246882"/>
            <a:ext cx="10204490" cy="1275991"/>
            <a:chOff x="935989" y="1626075"/>
            <a:chExt cx="10080000" cy="1091320"/>
          </a:xfrm>
        </p:grpSpPr>
        <p:sp>
          <p:nvSpPr>
            <p:cNvPr id="17" name="文本框 16">
              <a:extLst>
                <a:ext uri="{FF2B5EF4-FFF2-40B4-BE49-F238E27FC236}">
                  <a16:creationId xmlns:a16="http://schemas.microsoft.com/office/drawing/2014/main" id="{FD05062D-9156-5AD8-C8D9-3013DB95654A}"/>
                </a:ext>
              </a:extLst>
            </p:cNvPr>
            <p:cNvSpPr txBox="1"/>
            <p:nvPr/>
          </p:nvSpPr>
          <p:spPr>
            <a:xfrm>
              <a:off x="935989" y="1626075"/>
              <a:ext cx="10080000" cy="342203"/>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SVR</a:t>
              </a:r>
              <a:r>
                <a:rPr kumimoji="0" lang="zh-CN" altLang="en-US" sz="20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预测台风轨迹</a:t>
              </a:r>
            </a:p>
          </p:txBody>
        </p:sp>
        <p:sp>
          <p:nvSpPr>
            <p:cNvPr id="18" name="文本框 17">
              <a:extLst>
                <a:ext uri="{FF2B5EF4-FFF2-40B4-BE49-F238E27FC236}">
                  <a16:creationId xmlns:a16="http://schemas.microsoft.com/office/drawing/2014/main" id="{6DC2C737-77C0-69D4-939B-D7FB88AB049E}"/>
                </a:ext>
              </a:extLst>
            </p:cNvPr>
            <p:cNvSpPr txBox="1"/>
            <p:nvPr/>
          </p:nvSpPr>
          <p:spPr>
            <a:xfrm>
              <a:off x="935989" y="1968278"/>
              <a:ext cx="10080000" cy="749117"/>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285750" indent="-285750" algn="l">
                <a:lnSpc>
                  <a:spcPct val="150000"/>
                </a:lnSpc>
                <a:buFont typeface="Arial" panose="020B0604020202020204" pitchFamily="34" charset="0"/>
                <a:buChar char="•"/>
              </a:pPr>
              <a:r>
                <a:rPr lang="zh-CN" altLang="zh-CN" kern="100" dirty="0">
                  <a:solidFill>
                    <a:schemeClr val="tx1"/>
                  </a:solidFill>
                  <a:effectLst/>
                  <a:ea typeface="黑体" panose="02010609060101010101" pitchFamily="49" charset="-122"/>
                  <a:cs typeface="Times New Roman" panose="02020603050405020304" pitchFamily="18" charset="0"/>
                </a:rPr>
                <a:t>使用</a:t>
              </a:r>
              <a:r>
                <a:rPr lang="en-US" altLang="zh-CN" kern="100" dirty="0">
                  <a:solidFill>
                    <a:schemeClr val="tx1"/>
                  </a:solidFill>
                  <a:effectLst/>
                  <a:ea typeface="黑体" panose="02010609060101010101" pitchFamily="49" charset="-122"/>
                  <a:cs typeface="Times New Roman" panose="02020603050405020304" pitchFamily="18" charset="0"/>
                </a:rPr>
                <a:t>sklearn.svm</a:t>
              </a:r>
              <a:r>
                <a:rPr lang="zh-CN" altLang="zh-CN" kern="100" dirty="0">
                  <a:solidFill>
                    <a:schemeClr val="tx1"/>
                  </a:solidFill>
                  <a:effectLst/>
                  <a:ea typeface="黑体" panose="02010609060101010101" pitchFamily="49" charset="-122"/>
                  <a:cs typeface="Times New Roman" panose="02020603050405020304" pitchFamily="18" charset="0"/>
                </a:rPr>
                <a:t>包中的</a:t>
              </a:r>
              <a:r>
                <a:rPr lang="en-US" altLang="zh-CN" kern="100" dirty="0">
                  <a:solidFill>
                    <a:schemeClr val="tx1"/>
                  </a:solidFill>
                  <a:effectLst/>
                  <a:ea typeface="黑体" panose="02010609060101010101" pitchFamily="49" charset="-122"/>
                  <a:cs typeface="Times New Roman" panose="02020603050405020304" pitchFamily="18" charset="0"/>
                </a:rPr>
                <a:t>SVR</a:t>
              </a:r>
              <a:r>
                <a:rPr lang="zh-CN" altLang="zh-CN" kern="100" dirty="0">
                  <a:solidFill>
                    <a:schemeClr val="tx1"/>
                  </a:solidFill>
                  <a:effectLst/>
                  <a:ea typeface="黑体" panose="02010609060101010101" pitchFamily="49" charset="-122"/>
                  <a:cs typeface="Times New Roman" panose="02020603050405020304" pitchFamily="18" charset="0"/>
                </a:rPr>
                <a:t>函数训练</a:t>
              </a:r>
              <a:r>
                <a:rPr lang="en-US" altLang="zh-CN" kern="100" dirty="0">
                  <a:solidFill>
                    <a:schemeClr val="tx1"/>
                  </a:solidFill>
                  <a:effectLst/>
                  <a:ea typeface="黑体" panose="02010609060101010101" pitchFamily="49" charset="-122"/>
                  <a:cs typeface="Times New Roman" panose="02020603050405020304" pitchFamily="18" charset="0"/>
                </a:rPr>
                <a:t>SVR</a:t>
              </a:r>
              <a:r>
                <a:rPr lang="zh-CN" altLang="zh-CN" kern="100" dirty="0">
                  <a:solidFill>
                    <a:schemeClr val="tx1"/>
                  </a:solidFill>
                  <a:effectLst/>
                  <a:ea typeface="黑体" panose="02010609060101010101" pitchFamily="49" charset="-122"/>
                  <a:cs typeface="Times New Roman" panose="02020603050405020304" pitchFamily="18" charset="0"/>
                </a:rPr>
                <a:t>模型</a:t>
              </a:r>
              <a:r>
                <a:rPr lang="zh-CN" altLang="en-US" kern="100" dirty="0">
                  <a:solidFill>
                    <a:schemeClr val="tx1"/>
                  </a:solidFill>
                  <a:effectLst/>
                  <a:ea typeface="黑体" panose="02010609060101010101" pitchFamily="49" charset="-122"/>
                  <a:cs typeface="Times New Roman" panose="02020603050405020304" pitchFamily="18" charset="0"/>
                </a:rPr>
                <a:t>，选</a:t>
              </a:r>
              <a:r>
                <a:rPr lang="zh-CN" altLang="en-US" kern="100" dirty="0">
                  <a:solidFill>
                    <a:schemeClr val="tx1"/>
                  </a:solidFill>
                  <a:ea typeface="黑体" panose="02010609060101010101" pitchFamily="49" charset="-122"/>
                  <a:cs typeface="Times New Roman" panose="02020603050405020304" pitchFamily="18" charset="0"/>
                </a:rPr>
                <a:t>用径向基核函数（</a:t>
              </a:r>
              <a:r>
                <a:rPr lang="en-US" altLang="zh-CN" kern="100" dirty="0">
                  <a:solidFill>
                    <a:schemeClr val="tx1"/>
                  </a:solidFill>
                  <a:ea typeface="黑体" panose="02010609060101010101" pitchFamily="49" charset="-122"/>
                  <a:cs typeface="Times New Roman" panose="02020603050405020304" pitchFamily="18" charset="0"/>
                </a:rPr>
                <a:t>Radial Basis Function</a:t>
              </a:r>
              <a:r>
                <a:rPr lang="zh-CN" altLang="en-US" kern="100" dirty="0">
                  <a:solidFill>
                    <a:schemeClr val="tx1"/>
                  </a:solidFill>
                  <a:ea typeface="黑体" panose="02010609060101010101" pitchFamily="49" charset="-122"/>
                  <a:cs typeface="Times New Roman" panose="02020603050405020304" pitchFamily="18" charset="0"/>
                </a:rPr>
                <a:t>，</a:t>
              </a:r>
              <a:r>
                <a:rPr lang="en-US" altLang="zh-CN" kern="100" dirty="0">
                  <a:solidFill>
                    <a:schemeClr val="tx1"/>
                  </a:solidFill>
                  <a:ea typeface="黑体" panose="02010609060101010101" pitchFamily="49" charset="-122"/>
                  <a:cs typeface="Times New Roman" panose="02020603050405020304" pitchFamily="18" charset="0"/>
                </a:rPr>
                <a:t>RBF</a:t>
              </a:r>
              <a:r>
                <a:rPr lang="zh-CN" altLang="en-US" kern="100" dirty="0">
                  <a:solidFill>
                    <a:schemeClr val="tx1"/>
                  </a:solidFill>
                  <a:ea typeface="黑体" panose="02010609060101010101" pitchFamily="49" charset="-122"/>
                  <a:cs typeface="Times New Roman" panose="02020603050405020304" pitchFamily="18" charset="0"/>
                </a:rPr>
                <a:t>），</a:t>
              </a:r>
              <a:r>
                <a:rPr lang="zh-CN" altLang="zh-CN" kern="100" dirty="0">
                  <a:solidFill>
                    <a:schemeClr val="tx1"/>
                  </a:solidFill>
                  <a:ea typeface="黑体" panose="02010609060101010101" pitchFamily="49" charset="-122"/>
                  <a:cs typeface="Times New Roman" panose="02020603050405020304" pitchFamily="18" charset="0"/>
                </a:rPr>
                <a:t>并</a:t>
              </a:r>
              <a:r>
                <a:rPr lang="zh-CN" altLang="en-US" kern="100" dirty="0">
                  <a:solidFill>
                    <a:schemeClr val="tx1"/>
                  </a:solidFill>
                  <a:ea typeface="黑体" panose="02010609060101010101" pitchFamily="49" charset="-122"/>
                  <a:cs typeface="Times New Roman" panose="02020603050405020304" pitchFamily="18" charset="0"/>
                </a:rPr>
                <a:t>对测试集</a:t>
              </a:r>
              <a:r>
                <a:rPr lang="zh-CN" altLang="zh-CN" kern="100" dirty="0">
                  <a:solidFill>
                    <a:schemeClr val="tx1"/>
                  </a:solidFill>
                  <a:ea typeface="黑体" panose="02010609060101010101" pitchFamily="49" charset="-122"/>
                  <a:cs typeface="Times New Roman" panose="02020603050405020304" pitchFamily="18" charset="0"/>
                </a:rPr>
                <a:t>进行预测。</a:t>
              </a:r>
              <a:r>
                <a:rPr lang="zh-CN" altLang="en-US" kern="100" dirty="0">
                  <a:solidFill>
                    <a:schemeClr val="tx1"/>
                  </a:solidFill>
                  <a:ea typeface="黑体" panose="02010609060101010101" pitchFamily="49" charset="-122"/>
                  <a:cs typeface="Times New Roman" panose="02020603050405020304" pitchFamily="18" charset="0"/>
                </a:rPr>
                <a:t>训练参数：</a:t>
              </a:r>
              <a:r>
                <a:rPr lang="en-US" altLang="zh-CN" kern="100" dirty="0">
                  <a:solidFill>
                    <a:schemeClr val="tx1"/>
                  </a:solidFill>
                  <a:ea typeface="黑体" panose="02010609060101010101" pitchFamily="49" charset="-122"/>
                  <a:cs typeface="Times New Roman" panose="02020603050405020304" pitchFamily="18" charset="0"/>
                </a:rPr>
                <a:t>C=10</a:t>
              </a:r>
              <a:r>
                <a:rPr lang="zh-CN" altLang="en-US" kern="100" dirty="0">
                  <a:solidFill>
                    <a:schemeClr val="tx1"/>
                  </a:solidFill>
                  <a:ea typeface="黑体" panose="02010609060101010101" pitchFamily="49" charset="-122"/>
                  <a:cs typeface="Times New Roman" panose="02020603050405020304" pitchFamily="18" charset="0"/>
                </a:rPr>
                <a:t>，</a:t>
              </a:r>
              <a:r>
                <a:rPr lang="en-US" altLang="zh-CN" kern="100" dirty="0">
                  <a:solidFill>
                    <a:schemeClr val="tx1"/>
                  </a:solidFill>
                  <a:ea typeface="黑体" panose="02010609060101010101" pitchFamily="49" charset="-122"/>
                  <a:cs typeface="Times New Roman" panose="02020603050405020304" pitchFamily="18" charset="0"/>
                </a:rPr>
                <a:t>gamma=0.01</a:t>
              </a:r>
              <a:r>
                <a:rPr lang="zh-CN" altLang="en-US" kern="100" dirty="0">
                  <a:solidFill>
                    <a:schemeClr val="tx1"/>
                  </a:solidFill>
                  <a:ea typeface="黑体" panose="02010609060101010101" pitchFamily="49" charset="-122"/>
                  <a:cs typeface="Times New Roman" panose="02020603050405020304" pitchFamily="18" charset="0"/>
                </a:rPr>
                <a:t>，</a:t>
              </a:r>
              <a:r>
                <a:rPr lang="en-US" altLang="zh-CN" kern="100" dirty="0">
                  <a:solidFill>
                    <a:schemeClr val="tx1"/>
                  </a:solidFill>
                  <a:ea typeface="黑体" panose="02010609060101010101" pitchFamily="49" charset="-122"/>
                  <a:cs typeface="Times New Roman" panose="02020603050405020304" pitchFamily="18" charset="0"/>
                </a:rPr>
                <a:t>epsilon=0.01</a:t>
              </a:r>
              <a:r>
                <a:rPr lang="zh-CN" altLang="en-US" kern="100" dirty="0">
                  <a:solidFill>
                    <a:schemeClr val="tx1"/>
                  </a:solidFill>
                  <a:ea typeface="黑体" panose="02010609060101010101" pitchFamily="49" charset="-122"/>
                  <a:cs typeface="Times New Roman" panose="02020603050405020304" pitchFamily="18" charset="0"/>
                </a:rPr>
                <a:t>。</a:t>
              </a:r>
              <a:endParaRPr lang="en-US" altLang="zh-CN" kern="100" dirty="0">
                <a:solidFill>
                  <a:schemeClr val="tx1"/>
                </a:solidFill>
                <a:ea typeface="黑体" panose="02010609060101010101" pitchFamily="49" charset="-122"/>
                <a:cs typeface="Times New Roman" panose="02020603050405020304" pitchFamily="18" charset="0"/>
              </a:endParaRPr>
            </a:p>
          </p:txBody>
        </p:sp>
      </p:grpSp>
      <p:pic>
        <p:nvPicPr>
          <p:cNvPr id="8" name="图片 7">
            <a:extLst>
              <a:ext uri="{FF2B5EF4-FFF2-40B4-BE49-F238E27FC236}">
                <a16:creationId xmlns:a16="http://schemas.microsoft.com/office/drawing/2014/main" id="{F62CC02F-565A-25EC-9B52-DB03A1103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582" y="2735963"/>
            <a:ext cx="6607517" cy="3941140"/>
          </a:xfrm>
          <a:prstGeom prst="rect">
            <a:avLst/>
          </a:prstGeom>
        </p:spPr>
      </p:pic>
      <p:sp>
        <p:nvSpPr>
          <p:cNvPr id="9" name="文本框 8">
            <a:extLst>
              <a:ext uri="{FF2B5EF4-FFF2-40B4-BE49-F238E27FC236}">
                <a16:creationId xmlns:a16="http://schemas.microsoft.com/office/drawing/2014/main" id="{E387F3CB-2EB7-1332-D02B-8E9E2F2D2308}"/>
              </a:ext>
            </a:extLst>
          </p:cNvPr>
          <p:cNvSpPr txBox="1"/>
          <p:nvPr/>
        </p:nvSpPr>
        <p:spPr>
          <a:xfrm>
            <a:off x="8261595" y="5681753"/>
            <a:ext cx="2773680"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SVR</a:t>
            </a:r>
            <a:r>
              <a:rPr lang="zh-CN" altLang="en-US" dirty="0">
                <a:latin typeface="微软雅黑" panose="020B0503020204020204" pitchFamily="34" charset="-122"/>
                <a:ea typeface="微软雅黑" panose="020B0503020204020204" pitchFamily="34" charset="-122"/>
              </a:rPr>
              <a:t>台风轨迹预测效果</a:t>
            </a:r>
          </a:p>
        </p:txBody>
      </p:sp>
      <p:sp>
        <p:nvSpPr>
          <p:cNvPr id="3" name="矩形 2">
            <a:extLst>
              <a:ext uri="{FF2B5EF4-FFF2-40B4-BE49-F238E27FC236}">
                <a16:creationId xmlns:a16="http://schemas.microsoft.com/office/drawing/2014/main" id="{039B16B7-F8CE-7B32-49AF-F7CB63525A8A}"/>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5" name="矩形 4">
            <a:extLst>
              <a:ext uri="{FF2B5EF4-FFF2-40B4-BE49-F238E27FC236}">
                <a16:creationId xmlns:a16="http://schemas.microsoft.com/office/drawing/2014/main" id="{2B597EF1-13FE-BAB8-29B7-2757DE758841}"/>
              </a:ext>
            </a:extLst>
          </p:cNvPr>
          <p:cNvSpPr/>
          <p:nvPr/>
        </p:nvSpPr>
        <p:spPr>
          <a:xfrm>
            <a:off x="5646982" y="-282"/>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SVR</a:t>
            </a:r>
          </a:p>
        </p:txBody>
      </p:sp>
      <p:sp>
        <p:nvSpPr>
          <p:cNvPr id="7" name="矩形 6">
            <a:extLst>
              <a:ext uri="{FF2B5EF4-FFF2-40B4-BE49-F238E27FC236}">
                <a16:creationId xmlns:a16="http://schemas.microsoft.com/office/drawing/2014/main" id="{C689A0C4-570D-2656-F7A3-427C3947926F}"/>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13" name="矩形 12">
            <a:extLst>
              <a:ext uri="{FF2B5EF4-FFF2-40B4-BE49-F238E27FC236}">
                <a16:creationId xmlns:a16="http://schemas.microsoft.com/office/drawing/2014/main" id="{0B6A1068-3545-C3CB-3CFA-7D56E3C92628}"/>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19D56B88-CFFA-268B-BFEA-07C0E6C0B602}"/>
              </a:ext>
            </a:extLst>
          </p:cNvPr>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5" name="矩形 14">
            <a:extLst>
              <a:ext uri="{FF2B5EF4-FFF2-40B4-BE49-F238E27FC236}">
                <a16:creationId xmlns:a16="http://schemas.microsoft.com/office/drawing/2014/main" id="{329F2BEF-5E5E-E2B4-B6F9-AEB7B8B3079C}"/>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模型实现</a:t>
            </a:r>
            <a:endParaRPr lang="en-US" altLang="zh-CN"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2914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19A9C1D2-52A2-A3F9-D7F8-8DB2162BEF71}"/>
              </a:ext>
            </a:extLst>
          </p:cNvPr>
          <p:cNvGrpSpPr/>
          <p:nvPr/>
        </p:nvGrpSpPr>
        <p:grpSpPr>
          <a:xfrm>
            <a:off x="751840" y="1475178"/>
            <a:ext cx="10779760" cy="1480610"/>
            <a:chOff x="935989" y="1626075"/>
            <a:chExt cx="10080000" cy="1480610"/>
          </a:xfrm>
        </p:grpSpPr>
        <p:sp>
          <p:nvSpPr>
            <p:cNvPr id="17" name="文本框 16">
              <a:extLst>
                <a:ext uri="{FF2B5EF4-FFF2-40B4-BE49-F238E27FC236}">
                  <a16:creationId xmlns:a16="http://schemas.microsoft.com/office/drawing/2014/main" id="{FD05062D-9156-5AD8-C8D9-3013DB95654A}"/>
                </a:ext>
              </a:extLst>
            </p:cNvPr>
            <p:cNvSpPr txBox="1"/>
            <p:nvPr/>
          </p:nvSpPr>
          <p:spPr>
            <a:xfrm>
              <a:off x="935989" y="1626075"/>
              <a:ext cx="10080000" cy="400110"/>
            </a:xfrm>
            <a:prstGeom prst="rect">
              <a:avLst/>
            </a:prstGeom>
            <a:solidFill>
              <a:schemeClr val="accent1">
                <a:lumMod val="50000"/>
              </a:schemeClr>
            </a:solidFill>
            <a:effectLst/>
          </p:spPr>
          <p:txBody>
            <a:bodyPr wrap="square" rtlCol="0">
              <a:spAutoFit/>
            </a:bodyPr>
            <a:lstStyle/>
            <a:p>
              <a:r>
                <a:rPr kumimoji="0" lang="en-US" altLang="zh-CN" sz="20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SVR</a:t>
              </a:r>
              <a:r>
                <a:rPr kumimoji="0" lang="zh-CN" altLang="en-US" sz="20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预测台风轨迹</a:t>
              </a:r>
            </a:p>
          </p:txBody>
        </p:sp>
        <p:sp>
          <p:nvSpPr>
            <p:cNvPr id="18" name="文本框 17">
              <a:extLst>
                <a:ext uri="{FF2B5EF4-FFF2-40B4-BE49-F238E27FC236}">
                  <a16:creationId xmlns:a16="http://schemas.microsoft.com/office/drawing/2014/main" id="{6DC2C737-77C0-69D4-939B-D7FB88AB049E}"/>
                </a:ext>
              </a:extLst>
            </p:cNvPr>
            <p:cNvSpPr txBox="1"/>
            <p:nvPr/>
          </p:nvSpPr>
          <p:spPr>
            <a:xfrm>
              <a:off x="935989" y="2029467"/>
              <a:ext cx="10080000" cy="1077218"/>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algn="l"/>
              <a:endParaRPr lang="en-US" altLang="zh-CN" sz="2000" b="0" i="0" u="none" strike="noStrike" baseline="0" dirty="0">
                <a:solidFill>
                  <a:schemeClr val="tx1"/>
                </a:solidFill>
                <a:ea typeface="黑体" panose="02010609060101010101" pitchFamily="49" charset="-122"/>
              </a:endParaRPr>
            </a:p>
            <a:p>
              <a:pPr marL="342900" indent="-342900" algn="l">
                <a:buFont typeface="Arial" panose="020B0604020202020204" pitchFamily="34" charset="0"/>
                <a:buChar char="•"/>
              </a:pPr>
              <a:r>
                <a:rPr lang="zh-CN" altLang="en-US" sz="2000" b="0" i="0" u="none" strike="noStrike" baseline="0" dirty="0">
                  <a:solidFill>
                    <a:schemeClr val="tx1"/>
                  </a:solidFill>
                  <a:ea typeface="黑体" panose="02010609060101010101" pitchFamily="49" charset="-122"/>
                </a:rPr>
                <a:t>预测</a:t>
              </a:r>
              <a:r>
                <a:rPr lang="en-US" altLang="zh-CN" sz="2000" b="0" i="0" u="none" strike="noStrike" baseline="0" dirty="0">
                  <a:solidFill>
                    <a:schemeClr val="tx1"/>
                  </a:solidFill>
                  <a:ea typeface="黑体" panose="02010609060101010101" pitchFamily="49" charset="-122"/>
                </a:rPr>
                <a:t>6h</a:t>
              </a:r>
              <a:r>
                <a:rPr lang="zh-CN" altLang="en-US" sz="2000" b="0" i="0" u="none" strike="noStrike" baseline="0" dirty="0">
                  <a:solidFill>
                    <a:schemeClr val="tx1"/>
                  </a:solidFill>
                  <a:ea typeface="黑体" panose="02010609060101010101" pitchFamily="49" charset="-122"/>
                </a:rPr>
                <a:t>、</a:t>
              </a:r>
              <a:r>
                <a:rPr lang="en-US" altLang="zh-CN" sz="2000" b="0" i="0" u="none" strike="noStrike" baseline="0" dirty="0">
                  <a:solidFill>
                    <a:schemeClr val="tx1"/>
                  </a:solidFill>
                  <a:ea typeface="黑体" panose="02010609060101010101" pitchFamily="49" charset="-122"/>
                </a:rPr>
                <a:t>24h</a:t>
              </a:r>
              <a:r>
                <a:rPr lang="zh-CN" altLang="en-US" sz="2000" b="0" i="0" u="none" strike="noStrike" baseline="0" dirty="0">
                  <a:solidFill>
                    <a:schemeClr val="tx1"/>
                  </a:solidFill>
                  <a:ea typeface="黑体" panose="02010609060101010101" pitchFamily="49" charset="-122"/>
                </a:rPr>
                <a:t>、</a:t>
              </a:r>
              <a:r>
                <a:rPr lang="en-US" altLang="zh-CN" sz="2000" b="0" i="0" u="none" strike="noStrike" baseline="0" dirty="0">
                  <a:solidFill>
                    <a:schemeClr val="tx1"/>
                  </a:solidFill>
                  <a:ea typeface="黑体" panose="02010609060101010101" pitchFamily="49" charset="-122"/>
                </a:rPr>
                <a:t>48h</a:t>
              </a:r>
              <a:r>
                <a:rPr lang="zh-CN" altLang="en-US" sz="2000" b="0" i="0" u="none" strike="noStrike" baseline="0" dirty="0">
                  <a:solidFill>
                    <a:schemeClr val="tx1"/>
                  </a:solidFill>
                  <a:ea typeface="黑体" panose="02010609060101010101" pitchFamily="49" charset="-122"/>
                </a:rPr>
                <a:t>、</a:t>
              </a:r>
              <a:r>
                <a:rPr lang="en-US" altLang="zh-CN" sz="2000" b="0" i="0" u="none" strike="noStrike" baseline="0" dirty="0">
                  <a:solidFill>
                    <a:schemeClr val="tx1"/>
                  </a:solidFill>
                  <a:ea typeface="黑体" panose="02010609060101010101" pitchFamily="49" charset="-122"/>
                </a:rPr>
                <a:t>72h</a:t>
              </a:r>
              <a:r>
                <a:rPr lang="zh-CN" altLang="en-US" sz="2000" b="0" i="0" u="none" strike="noStrike" baseline="0" dirty="0">
                  <a:solidFill>
                    <a:schemeClr val="tx1"/>
                  </a:solidFill>
                  <a:ea typeface="黑体" panose="02010609060101010101" pitchFamily="49" charset="-122"/>
                </a:rPr>
                <a:t>的台风轨迹，计算出</a:t>
              </a:r>
              <a:r>
                <a:rPr lang="en-US" altLang="zh-CN" sz="2000" b="0" i="0" u="none" strike="noStrike" baseline="0" dirty="0">
                  <a:solidFill>
                    <a:schemeClr val="tx1"/>
                  </a:solidFill>
                  <a:ea typeface="黑体" panose="02010609060101010101" pitchFamily="49" charset="-122"/>
                </a:rPr>
                <a:t>RMSE</a:t>
              </a:r>
              <a:r>
                <a:rPr lang="zh-CN" altLang="en-US" sz="2000" b="0" i="0" u="none" strike="noStrike" baseline="0" dirty="0">
                  <a:solidFill>
                    <a:schemeClr val="tx1"/>
                  </a:solidFill>
                  <a:ea typeface="黑体" panose="02010609060101010101" pitchFamily="49" charset="-122"/>
                </a:rPr>
                <a:t>如下所示：</a:t>
              </a:r>
              <a:endParaRPr lang="en-US" altLang="zh-CN" sz="2000" b="0" i="0" u="none" strike="noStrike" baseline="0" dirty="0">
                <a:solidFill>
                  <a:schemeClr val="tx1"/>
                </a:solidFill>
                <a:ea typeface="黑体" panose="02010609060101010101" pitchFamily="49" charset="-122"/>
              </a:endParaRPr>
            </a:p>
            <a:p>
              <a:pPr algn="l"/>
              <a:endParaRPr lang="zh-CN" altLang="zh-CN" sz="2400" kern="100" dirty="0">
                <a:solidFill>
                  <a:schemeClr val="tx1"/>
                </a:solidFill>
                <a:effectLst/>
                <a:ea typeface="黑体" panose="02010609060101010101" pitchFamily="49" charset="-122"/>
                <a:cs typeface="Times New Roman" panose="02020603050405020304" pitchFamily="18" charset="0"/>
              </a:endParaRPr>
            </a:p>
          </p:txBody>
        </p:sp>
      </p:grpSp>
      <p:graphicFrame>
        <p:nvGraphicFramePr>
          <p:cNvPr id="7" name="表格 6">
            <a:extLst>
              <a:ext uri="{FF2B5EF4-FFF2-40B4-BE49-F238E27FC236}">
                <a16:creationId xmlns:a16="http://schemas.microsoft.com/office/drawing/2014/main" id="{F490D4C4-DFBF-2720-4531-9C4746861F90}"/>
              </a:ext>
            </a:extLst>
          </p:cNvPr>
          <p:cNvGraphicFramePr>
            <a:graphicFrameLocks noGrp="1"/>
          </p:cNvGraphicFramePr>
          <p:nvPr>
            <p:extLst>
              <p:ext uri="{D42A27DB-BD31-4B8C-83A1-F6EECF244321}">
                <p14:modId xmlns:p14="http://schemas.microsoft.com/office/powerpoint/2010/main" val="527033364"/>
              </p:ext>
            </p:extLst>
          </p:nvPr>
        </p:nvGraphicFramePr>
        <p:xfrm>
          <a:off x="1181095" y="3429000"/>
          <a:ext cx="9829810" cy="1077218"/>
        </p:xfrm>
        <a:graphic>
          <a:graphicData uri="http://schemas.openxmlformats.org/drawingml/2006/table">
            <a:tbl>
              <a:tblPr firstRow="1" firstCol="1" bandRow="1">
                <a:tableStyleId>{5940675A-B579-460E-94D1-54222C63F5DA}</a:tableStyleId>
              </a:tblPr>
              <a:tblGrid>
                <a:gridCol w="1965725">
                  <a:extLst>
                    <a:ext uri="{9D8B030D-6E8A-4147-A177-3AD203B41FA5}">
                      <a16:colId xmlns:a16="http://schemas.microsoft.com/office/drawing/2014/main" val="2684278490"/>
                    </a:ext>
                  </a:extLst>
                </a:gridCol>
                <a:gridCol w="1965725">
                  <a:extLst>
                    <a:ext uri="{9D8B030D-6E8A-4147-A177-3AD203B41FA5}">
                      <a16:colId xmlns:a16="http://schemas.microsoft.com/office/drawing/2014/main" val="2070498196"/>
                    </a:ext>
                  </a:extLst>
                </a:gridCol>
                <a:gridCol w="1965725">
                  <a:extLst>
                    <a:ext uri="{9D8B030D-6E8A-4147-A177-3AD203B41FA5}">
                      <a16:colId xmlns:a16="http://schemas.microsoft.com/office/drawing/2014/main" val="655074530"/>
                    </a:ext>
                  </a:extLst>
                </a:gridCol>
                <a:gridCol w="1965725">
                  <a:extLst>
                    <a:ext uri="{9D8B030D-6E8A-4147-A177-3AD203B41FA5}">
                      <a16:colId xmlns:a16="http://schemas.microsoft.com/office/drawing/2014/main" val="4151850936"/>
                    </a:ext>
                  </a:extLst>
                </a:gridCol>
                <a:gridCol w="1966910">
                  <a:extLst>
                    <a:ext uri="{9D8B030D-6E8A-4147-A177-3AD203B41FA5}">
                      <a16:colId xmlns:a16="http://schemas.microsoft.com/office/drawing/2014/main" val="758354730"/>
                    </a:ext>
                  </a:extLst>
                </a:gridCol>
              </a:tblGrid>
              <a:tr h="538609">
                <a:tc>
                  <a:txBody>
                    <a:bodyPr/>
                    <a:lstStyle/>
                    <a:p>
                      <a:pPr algn="ct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rPr>
                        <a:t>6</a:t>
                      </a:r>
                      <a:r>
                        <a:rPr lang="en-US" altLang="zh-CN" sz="2000" kern="100" dirty="0">
                          <a:effectLst/>
                        </a:rPr>
                        <a:t>h</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rPr>
                        <a:t>24h</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rPr>
                        <a:t>48h</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rPr>
                        <a:t>72h</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17068489"/>
                  </a:ext>
                </a:extLst>
              </a:tr>
              <a:tr h="538609">
                <a:tc>
                  <a:txBody>
                    <a:bodyPr/>
                    <a:lstStyle/>
                    <a:p>
                      <a:pPr algn="ctr"/>
                      <a:r>
                        <a:rPr lang="en-US" altLang="zh-CN" sz="2000" kern="100" dirty="0">
                          <a:effectLst/>
                        </a:rPr>
                        <a:t>RMSE</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rPr>
                        <a:t>0.779</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rPr>
                        <a:t>2.094</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rPr>
                        <a:t>4.193</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rPr>
                        <a:t>6.445</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57059749"/>
                  </a:ext>
                </a:extLst>
              </a:tr>
            </a:tbl>
          </a:graphicData>
        </a:graphic>
      </p:graphicFrame>
      <p:sp>
        <p:nvSpPr>
          <p:cNvPr id="9" name="文本框 8">
            <a:extLst>
              <a:ext uri="{FF2B5EF4-FFF2-40B4-BE49-F238E27FC236}">
                <a16:creationId xmlns:a16="http://schemas.microsoft.com/office/drawing/2014/main" id="{E607097C-3D70-DA24-383A-0AEA3D76E306}"/>
              </a:ext>
            </a:extLst>
          </p:cNvPr>
          <p:cNvSpPr txBox="1"/>
          <p:nvPr/>
        </p:nvSpPr>
        <p:spPr>
          <a:xfrm>
            <a:off x="2998470" y="4729723"/>
            <a:ext cx="6195060" cy="369332"/>
          </a:xfrm>
          <a:prstGeom prst="rect">
            <a:avLst/>
          </a:prstGeom>
          <a:noFill/>
        </p:spPr>
        <p:txBody>
          <a:bodyPr wrap="square">
            <a:spAutoFit/>
          </a:bodyPr>
          <a:lstStyle/>
          <a:p>
            <a:pPr algn="ctr"/>
            <a:r>
              <a:rPr lang="en-US" altLang="zh-CN" dirty="0">
                <a:latin typeface="微软雅黑" panose="020B0503020204020204" pitchFamily="34" charset="-122"/>
                <a:ea typeface="微软雅黑" panose="020B0503020204020204" pitchFamily="34" charset="-122"/>
              </a:rPr>
              <a:t>SVR</a:t>
            </a:r>
            <a:r>
              <a:rPr lang="zh-CN" altLang="en-US" dirty="0">
                <a:latin typeface="微软雅黑" panose="020B0503020204020204" pitchFamily="34" charset="-122"/>
                <a:ea typeface="微软雅黑" panose="020B0503020204020204" pitchFamily="34" charset="-122"/>
              </a:rPr>
              <a:t>台风轨迹预测</a:t>
            </a:r>
            <a:r>
              <a:rPr lang="en-US" altLang="zh-CN" dirty="0">
                <a:latin typeface="微软雅黑" panose="020B0503020204020204" pitchFamily="34" charset="-122"/>
                <a:ea typeface="微软雅黑" panose="020B0503020204020204" pitchFamily="34" charset="-122"/>
              </a:rPr>
              <a:t>RMSE</a:t>
            </a:r>
            <a:endParaRPr lang="zh-CN" altLang="en-US"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4629B8E-627D-4761-00D1-7620AE5DE008}"/>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2" name="矩形 11">
            <a:extLst>
              <a:ext uri="{FF2B5EF4-FFF2-40B4-BE49-F238E27FC236}">
                <a16:creationId xmlns:a16="http://schemas.microsoft.com/office/drawing/2014/main" id="{C027417F-0357-F900-28B8-79B572188E32}"/>
              </a:ext>
            </a:extLst>
          </p:cNvPr>
          <p:cNvSpPr/>
          <p:nvPr/>
        </p:nvSpPr>
        <p:spPr>
          <a:xfrm>
            <a:off x="5646982" y="7344"/>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SVR</a:t>
            </a:r>
          </a:p>
        </p:txBody>
      </p:sp>
      <p:sp>
        <p:nvSpPr>
          <p:cNvPr id="13" name="矩形 12">
            <a:extLst>
              <a:ext uri="{FF2B5EF4-FFF2-40B4-BE49-F238E27FC236}">
                <a16:creationId xmlns:a16="http://schemas.microsoft.com/office/drawing/2014/main" id="{A2818C22-F695-B7FF-AC36-B9ED39FC16F6}"/>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15" name="矩形 14">
            <a:extLst>
              <a:ext uri="{FF2B5EF4-FFF2-40B4-BE49-F238E27FC236}">
                <a16:creationId xmlns:a16="http://schemas.microsoft.com/office/drawing/2014/main" id="{CC23F70F-4C88-D74B-7AFD-081748DADE62}"/>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523173CC-D8D5-CC75-77CB-637CE1C66DDD}"/>
              </a:ext>
            </a:extLst>
          </p:cNvPr>
          <p:cNvPicPr>
            <a:picLocks noChangeAspect="1"/>
          </p:cNvPicPr>
          <p:nvPr/>
        </p:nvPicPr>
        <p:blipFill rotWithShape="1">
          <a:blip r:embed="rId2">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9" name="矩形 18">
            <a:extLst>
              <a:ext uri="{FF2B5EF4-FFF2-40B4-BE49-F238E27FC236}">
                <a16:creationId xmlns:a16="http://schemas.microsoft.com/office/drawing/2014/main" id="{CF0E3ACE-5640-4243-1D7E-B2808499DFDC}"/>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模型实现</a:t>
            </a:r>
            <a:endParaRPr lang="en-US" altLang="zh-CN"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5327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4153877" y="3693453"/>
            <a:ext cx="388424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RNN</a:t>
            </a:r>
            <a:endParaRPr kumimoji="0" lang="zh-CN" altLang="en-US"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椭圆 4"/>
          <p:cNvSpPr/>
          <p:nvPr/>
        </p:nvSpPr>
        <p:spPr>
          <a:xfrm>
            <a:off x="5223446" y="1419440"/>
            <a:ext cx="1745108" cy="17451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7E0C6E"/>
                </a:solidFill>
                <a:effectLst/>
                <a:uLnTx/>
                <a:uFillTx/>
                <a:latin typeface="微软雅黑" panose="020B0503020204020204" pitchFamily="34" charset="-122"/>
                <a:ea typeface="微软雅黑" panose="020B0503020204020204" pitchFamily="34" charset="-122"/>
                <a:cs typeface="+mn-cs"/>
              </a:rPr>
              <a:t>2.3</a:t>
            </a:r>
            <a:endParaRPr kumimoji="0" lang="zh-CN" altLang="en-US" sz="5400" b="1" i="0" u="none" strike="noStrike" kern="1200" cap="none" spc="0" normalizeH="0" baseline="0" noProof="0" dirty="0">
              <a:ln>
                <a:noFill/>
              </a:ln>
              <a:solidFill>
                <a:srgbClr val="7E0C6E"/>
              </a:solidFill>
              <a:effectLst/>
              <a:uLnTx/>
              <a:uFillTx/>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152" t="50000" r="23298" b="21667"/>
          <a:stretch>
            <a:fillRect/>
          </a:stretch>
        </p:blipFill>
        <p:spPr>
          <a:xfrm>
            <a:off x="0" y="0"/>
            <a:ext cx="2743200" cy="11658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6315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751840" y="1304998"/>
            <a:ext cx="10850880" cy="1538605"/>
            <a:chOff x="935989" y="1493995"/>
            <a:chExt cx="10080000" cy="1538605"/>
          </a:xfrm>
        </p:grpSpPr>
        <p:sp>
          <p:nvSpPr>
            <p:cNvPr id="17" name="文本框 16"/>
            <p:cNvSpPr txBox="1"/>
            <p:nvPr/>
          </p:nvSpPr>
          <p:spPr>
            <a:xfrm>
              <a:off x="935989" y="1493995"/>
              <a:ext cx="10080000" cy="46037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RNN</a:t>
              </a:r>
              <a:r>
                <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循环神经网络介绍</a:t>
              </a:r>
            </a:p>
          </p:txBody>
        </p:sp>
        <p:sp>
          <p:nvSpPr>
            <p:cNvPr id="18" name="文本框 17"/>
            <p:cNvSpPr txBox="1"/>
            <p:nvPr/>
          </p:nvSpPr>
          <p:spPr>
            <a:xfrm>
              <a:off x="935989" y="1979770"/>
              <a:ext cx="10080000" cy="1052830"/>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noAutofit/>
            </a:bodyPr>
            <a:lstStyle/>
            <a:p>
              <a:pPr marL="285750" marR="0" lvl="0" indent="-285750" algn="just" defTabSz="914400" rtl="0" eaLnBrk="1" fontAlgn="auto" latinLnBrk="0" hangingPunct="1">
                <a:lnSpc>
                  <a:spcPct val="150000"/>
                </a:lnSpc>
                <a:spcBef>
                  <a:spcPts val="300"/>
                </a:spcBef>
                <a:spcAft>
                  <a:spcPts val="0"/>
                </a:spcAft>
                <a:buClrTx/>
                <a:buSzTx/>
                <a:buFont typeface="Arial" panose="020B0604020202020204" pitchFamily="34" charset="0"/>
                <a:buChar char="•"/>
                <a:tabLst/>
                <a:defRPr/>
              </a:pPr>
              <a:r>
                <a:rPr kumimoji="0" b="0" i="0" u="none" strike="noStrike" kern="1200" cap="none" spc="0" normalizeH="0" baseline="0" noProof="0" dirty="0">
                  <a:ln>
                    <a:noFill/>
                  </a:ln>
                  <a:solidFill>
                    <a:prstClr val="black"/>
                  </a:solidFill>
                  <a:effectLst/>
                  <a:uLnTx/>
                  <a:uFillTx/>
                  <a:cs typeface="微软雅黑" panose="020B0503020204020204" charset="-122"/>
                </a:rPr>
                <a:t>RNN是一种特殊的神经网络结构, </a:t>
              </a:r>
              <a:r>
                <a:rPr kumimoji="0" b="0" i="0" u="none" strike="noStrike" kern="1200" cap="none" spc="0" normalizeH="0" baseline="0" noProof="0" dirty="0" err="1">
                  <a:ln>
                    <a:noFill/>
                  </a:ln>
                  <a:solidFill>
                    <a:prstClr val="black"/>
                  </a:solidFill>
                  <a:effectLst/>
                  <a:uLnTx/>
                  <a:uFillTx/>
                  <a:cs typeface="微软雅黑" panose="020B0503020204020204" charset="-122"/>
                </a:rPr>
                <a:t>它是根据</a:t>
              </a:r>
              <a:r>
                <a:rPr kumimoji="0" lang="zh-CN" altLang="en-US" b="0" i="0" u="none" strike="noStrike" kern="1200" cap="none" spc="0" normalizeH="0" baseline="0" noProof="0" dirty="0">
                  <a:ln>
                    <a:noFill/>
                  </a:ln>
                  <a:solidFill>
                    <a:prstClr val="black"/>
                  </a:solidFill>
                  <a:effectLst/>
                  <a:uLnTx/>
                  <a:uFillTx/>
                  <a:cs typeface="微软雅黑" panose="020B0503020204020204" charset="-122"/>
                </a:rPr>
                <a:t>“</a:t>
              </a:r>
              <a:r>
                <a:rPr kumimoji="0" b="0" i="0" u="none" strike="noStrike" kern="1200" cap="none" spc="0" normalizeH="0" baseline="0" noProof="0" dirty="0" err="1">
                  <a:ln>
                    <a:noFill/>
                  </a:ln>
                  <a:solidFill>
                    <a:prstClr val="black"/>
                  </a:solidFill>
                  <a:effectLst/>
                  <a:uLnTx/>
                  <a:uFillTx/>
                  <a:cs typeface="微软雅黑" panose="020B0503020204020204" charset="-122"/>
                </a:rPr>
                <a:t>人的认知是基于过往的经验和记忆</a:t>
              </a:r>
              <a:r>
                <a:rPr lang="zh-CN" altLang="en-US" dirty="0">
                  <a:solidFill>
                    <a:prstClr val="black"/>
                  </a:solidFill>
                  <a:cs typeface="微软雅黑" panose="020B0503020204020204" charset="-122"/>
                </a:rPr>
                <a:t>”</a:t>
              </a:r>
              <a:r>
                <a:rPr kumimoji="0" b="0" i="0" u="none" strike="noStrike" kern="1200" cap="none" spc="0" normalizeH="0" baseline="0" noProof="0" dirty="0" err="1">
                  <a:ln>
                    <a:noFill/>
                  </a:ln>
                  <a:solidFill>
                    <a:prstClr val="black"/>
                  </a:solidFill>
                  <a:effectLst/>
                  <a:uLnTx/>
                  <a:uFillTx/>
                  <a:cs typeface="微软雅黑" panose="020B0503020204020204" charset="-122"/>
                </a:rPr>
                <a:t>这一观点提出的</a:t>
              </a:r>
              <a:r>
                <a:rPr kumimoji="0" b="0" i="0" u="none" strike="noStrike" kern="1200" cap="none" spc="0" normalizeH="0" baseline="0" noProof="0" dirty="0">
                  <a:ln>
                    <a:noFill/>
                  </a:ln>
                  <a:solidFill>
                    <a:prstClr val="black"/>
                  </a:solidFill>
                  <a:effectLst/>
                  <a:uLnTx/>
                  <a:uFillTx/>
                  <a:cs typeface="微软雅黑" panose="020B0503020204020204" charset="-122"/>
                </a:rPr>
                <a:t>. 它与CNN不同的是: 它不仅考虑前一时刻的输入,而且赋予了网络对前面的内容的一种'记忆'功能</a:t>
              </a:r>
              <a:r>
                <a:rPr kumimoji="0" lang="zh-CN" altLang="en-US" b="0" i="0" u="none" strike="noStrike" kern="1200" cap="none" spc="0" normalizeH="0" baseline="0" noProof="0" dirty="0">
                  <a:ln>
                    <a:noFill/>
                  </a:ln>
                  <a:solidFill>
                    <a:prstClr val="black"/>
                  </a:solidFill>
                  <a:effectLst/>
                  <a:uLnTx/>
                  <a:uFillTx/>
                  <a:cs typeface="微软雅黑" panose="020B0503020204020204" charset="-122"/>
                </a:rPr>
                <a:t>。</a:t>
              </a:r>
              <a:r>
                <a:rPr kumimoji="0" lang="zh-CN" altLang="en-US" b="0" i="0" u="none" strike="noStrike" kern="1200" cap="none" spc="0" normalizeH="0" baseline="0" noProof="0" dirty="0">
                  <a:ln>
                    <a:noFill/>
                  </a:ln>
                  <a:solidFill>
                    <a:prstClr val="white"/>
                  </a:solidFill>
                  <a:effectLst/>
                  <a:uLnTx/>
                  <a:uFillTx/>
                  <a:cs typeface="微软雅黑" panose="020B0503020204020204" charset="-122"/>
                </a:rPr>
                <a:t>。</a:t>
              </a:r>
            </a:p>
          </p:txBody>
        </p:sp>
      </p:grpSp>
      <p:sp>
        <p:nvSpPr>
          <p:cNvPr id="3" name="椭圆 2"/>
          <p:cNvSpPr/>
          <p:nvPr/>
        </p:nvSpPr>
        <p:spPr>
          <a:xfrm>
            <a:off x="2011045" y="2950845"/>
            <a:ext cx="968375" cy="9309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sp>
        <p:nvSpPr>
          <p:cNvPr id="5" name="椭圆 4"/>
          <p:cNvSpPr/>
          <p:nvPr>
            <p:custDataLst>
              <p:tags r:id="rId1"/>
            </p:custDataLst>
          </p:nvPr>
        </p:nvSpPr>
        <p:spPr>
          <a:xfrm>
            <a:off x="2011045" y="4312920"/>
            <a:ext cx="969010" cy="9309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sp>
        <p:nvSpPr>
          <p:cNvPr id="7" name="椭圆 6"/>
          <p:cNvSpPr/>
          <p:nvPr>
            <p:custDataLst>
              <p:tags r:id="rId2"/>
            </p:custDataLst>
          </p:nvPr>
        </p:nvSpPr>
        <p:spPr>
          <a:xfrm>
            <a:off x="2023745" y="5716270"/>
            <a:ext cx="968375" cy="9309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sp>
        <p:nvSpPr>
          <p:cNvPr id="8" name="文本框 7"/>
          <p:cNvSpPr txBox="1"/>
          <p:nvPr/>
        </p:nvSpPr>
        <p:spPr>
          <a:xfrm>
            <a:off x="2278380" y="5986145"/>
            <a:ext cx="59753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  X</a:t>
            </a:r>
          </a:p>
        </p:txBody>
      </p:sp>
      <p:sp>
        <p:nvSpPr>
          <p:cNvPr id="9" name="文本框 8"/>
          <p:cNvSpPr txBox="1"/>
          <p:nvPr/>
        </p:nvSpPr>
        <p:spPr>
          <a:xfrm>
            <a:off x="2189480" y="4605655"/>
            <a:ext cx="57404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   S</a:t>
            </a:r>
          </a:p>
        </p:txBody>
      </p:sp>
      <p:sp>
        <p:nvSpPr>
          <p:cNvPr id="12" name="文本框 11"/>
          <p:cNvSpPr txBox="1"/>
          <p:nvPr/>
        </p:nvSpPr>
        <p:spPr>
          <a:xfrm>
            <a:off x="2282190" y="3198495"/>
            <a:ext cx="5353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 O</a:t>
            </a:r>
          </a:p>
        </p:txBody>
      </p:sp>
      <p:cxnSp>
        <p:nvCxnSpPr>
          <p:cNvPr id="13" name="直接箭头连接符 12"/>
          <p:cNvCxnSpPr>
            <a:stCxn id="5" idx="0"/>
            <a:endCxn id="3" idx="4"/>
          </p:cNvCxnSpPr>
          <p:nvPr/>
        </p:nvCxnSpPr>
        <p:spPr>
          <a:xfrm flipV="1">
            <a:off x="2495550" y="3881755"/>
            <a:ext cx="0" cy="4311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7" idx="0"/>
            <a:endCxn id="5" idx="4"/>
          </p:cNvCxnSpPr>
          <p:nvPr/>
        </p:nvCxnSpPr>
        <p:spPr>
          <a:xfrm flipH="1" flipV="1">
            <a:off x="2495550" y="5243830"/>
            <a:ext cx="12700" cy="4724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682365" y="4481195"/>
            <a:ext cx="987425" cy="5867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sp>
        <p:nvSpPr>
          <p:cNvPr id="20" name="文本框 19"/>
          <p:cNvSpPr txBox="1"/>
          <p:nvPr/>
        </p:nvSpPr>
        <p:spPr>
          <a:xfrm>
            <a:off x="3681730" y="4634230"/>
            <a:ext cx="99060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      W</a:t>
            </a:r>
          </a:p>
        </p:txBody>
      </p:sp>
      <p:cxnSp>
        <p:nvCxnSpPr>
          <p:cNvPr id="22" name="曲线连接符 21"/>
          <p:cNvCxnSpPr>
            <a:stCxn id="5" idx="0"/>
            <a:endCxn id="19" idx="0"/>
          </p:cNvCxnSpPr>
          <p:nvPr/>
        </p:nvCxnSpPr>
        <p:spPr>
          <a:xfrm rot="16200000" flipH="1">
            <a:off x="3251835" y="3556635"/>
            <a:ext cx="168275" cy="1680845"/>
          </a:xfrm>
          <a:prstGeom prst="curvedConnector3">
            <a:avLst>
              <a:gd name="adj1" fmla="val -141509"/>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曲线连接符 24"/>
          <p:cNvCxnSpPr>
            <a:stCxn id="20" idx="2"/>
            <a:endCxn id="5" idx="4"/>
          </p:cNvCxnSpPr>
          <p:nvPr/>
        </p:nvCxnSpPr>
        <p:spPr>
          <a:xfrm rot="5400000">
            <a:off x="3215640" y="4282440"/>
            <a:ext cx="241300" cy="1681480"/>
          </a:xfrm>
          <a:prstGeom prst="curvedConnector3">
            <a:avLst>
              <a:gd name="adj1" fmla="val 246315"/>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837565" y="3167380"/>
            <a:ext cx="98298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输入层</a:t>
            </a:r>
          </a:p>
        </p:txBody>
      </p:sp>
      <p:sp>
        <p:nvSpPr>
          <p:cNvPr id="27" name="文本框 26"/>
          <p:cNvSpPr txBox="1"/>
          <p:nvPr/>
        </p:nvSpPr>
        <p:spPr>
          <a:xfrm>
            <a:off x="876300" y="4481195"/>
            <a:ext cx="8794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隐藏层</a:t>
            </a:r>
          </a:p>
        </p:txBody>
      </p:sp>
      <p:sp>
        <p:nvSpPr>
          <p:cNvPr id="28" name="文本框 27"/>
          <p:cNvSpPr txBox="1"/>
          <p:nvPr/>
        </p:nvSpPr>
        <p:spPr>
          <a:xfrm>
            <a:off x="876300" y="5909310"/>
            <a:ext cx="91821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输出层</a:t>
            </a:r>
          </a:p>
        </p:txBody>
      </p:sp>
      <p:sp>
        <p:nvSpPr>
          <p:cNvPr id="30" name="文本框 29"/>
          <p:cNvSpPr txBox="1"/>
          <p:nvPr/>
        </p:nvSpPr>
        <p:spPr>
          <a:xfrm>
            <a:off x="2291080" y="5334000"/>
            <a:ext cx="4337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 U</a:t>
            </a:r>
          </a:p>
        </p:txBody>
      </p:sp>
      <p:sp>
        <p:nvSpPr>
          <p:cNvPr id="31" name="文本框 30"/>
          <p:cNvSpPr txBox="1"/>
          <p:nvPr/>
        </p:nvSpPr>
        <p:spPr>
          <a:xfrm>
            <a:off x="2226945" y="3915410"/>
            <a:ext cx="58674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  V</a:t>
            </a:r>
          </a:p>
        </p:txBody>
      </p:sp>
      <p:cxnSp>
        <p:nvCxnSpPr>
          <p:cNvPr id="32" name="直接箭头连接符 31"/>
          <p:cNvCxnSpPr/>
          <p:nvPr/>
        </p:nvCxnSpPr>
        <p:spPr>
          <a:xfrm flipV="1">
            <a:off x="5194300" y="4659630"/>
            <a:ext cx="117348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779010" y="4162425"/>
            <a:ext cx="180022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    </a:t>
            </a:r>
            <a:r>
              <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按时间线展开</a:t>
            </a:r>
          </a:p>
        </p:txBody>
      </p:sp>
      <p:sp>
        <p:nvSpPr>
          <p:cNvPr id="34" name="矩形 33"/>
          <p:cNvSpPr/>
          <p:nvPr/>
        </p:nvSpPr>
        <p:spPr>
          <a:xfrm>
            <a:off x="7010400" y="4251960"/>
            <a:ext cx="509905" cy="8801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sp>
        <p:nvSpPr>
          <p:cNvPr id="35" name="矩形 34"/>
          <p:cNvSpPr/>
          <p:nvPr>
            <p:custDataLst>
              <p:tags r:id="rId3"/>
            </p:custDataLst>
          </p:nvPr>
        </p:nvSpPr>
        <p:spPr>
          <a:xfrm>
            <a:off x="8001000" y="4249420"/>
            <a:ext cx="509905" cy="8801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sp>
        <p:nvSpPr>
          <p:cNvPr id="36" name="矩形 35"/>
          <p:cNvSpPr/>
          <p:nvPr>
            <p:custDataLst>
              <p:tags r:id="rId4"/>
            </p:custDataLst>
          </p:nvPr>
        </p:nvSpPr>
        <p:spPr>
          <a:xfrm>
            <a:off x="8896350" y="4249420"/>
            <a:ext cx="509905" cy="8801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sp>
        <p:nvSpPr>
          <p:cNvPr id="37" name="矩形 36"/>
          <p:cNvSpPr/>
          <p:nvPr>
            <p:custDataLst>
              <p:tags r:id="rId5"/>
            </p:custDataLst>
          </p:nvPr>
        </p:nvSpPr>
        <p:spPr>
          <a:xfrm>
            <a:off x="9766300" y="4249420"/>
            <a:ext cx="509905" cy="8801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sp>
        <p:nvSpPr>
          <p:cNvPr id="38" name="矩形 37"/>
          <p:cNvSpPr/>
          <p:nvPr>
            <p:custDataLst>
              <p:tags r:id="rId6"/>
            </p:custDataLst>
          </p:nvPr>
        </p:nvSpPr>
        <p:spPr>
          <a:xfrm>
            <a:off x="10642600" y="4236720"/>
            <a:ext cx="509905" cy="8801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cxnSp>
        <p:nvCxnSpPr>
          <p:cNvPr id="39" name="直接箭头连接符 38"/>
          <p:cNvCxnSpPr>
            <a:stCxn id="34" idx="3"/>
            <a:endCxn id="35" idx="1"/>
          </p:cNvCxnSpPr>
          <p:nvPr/>
        </p:nvCxnSpPr>
        <p:spPr>
          <a:xfrm flipV="1">
            <a:off x="7520305" y="4689475"/>
            <a:ext cx="480695" cy="2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5" idx="3"/>
            <a:endCxn id="36" idx="1"/>
          </p:cNvCxnSpPr>
          <p:nvPr/>
        </p:nvCxnSpPr>
        <p:spPr>
          <a:xfrm>
            <a:off x="8510905" y="4689475"/>
            <a:ext cx="38544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6" idx="3"/>
            <a:endCxn id="37" idx="1"/>
          </p:cNvCxnSpPr>
          <p:nvPr/>
        </p:nvCxnSpPr>
        <p:spPr>
          <a:xfrm>
            <a:off x="9406255" y="4689475"/>
            <a:ext cx="36004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7" idx="3"/>
            <a:endCxn id="38" idx="1"/>
          </p:cNvCxnSpPr>
          <p:nvPr/>
        </p:nvCxnSpPr>
        <p:spPr>
          <a:xfrm flipV="1">
            <a:off x="10276205" y="4676775"/>
            <a:ext cx="366395"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8909050" y="5729605"/>
            <a:ext cx="509905" cy="5607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46" name="椭圆 45"/>
              <p:cNvSpPr/>
              <p:nvPr>
                <p:custDataLst>
                  <p:tags r:id="rId7"/>
                </p:custDataLst>
              </p:nvPr>
            </p:nvSpPr>
            <p:spPr>
              <a:xfrm>
                <a:off x="7999730" y="5704205"/>
                <a:ext cx="511175" cy="5861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𝑡</m:t>
                          </m:r>
                        </m:sub>
                      </m:sSub>
                    </m:oMath>
                  </m:oMathPara>
                </a14:m>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mc:Choice>
        <mc:Fallback xmlns="">
          <p:sp>
            <p:nvSpPr>
              <p:cNvPr id="46" name="椭圆 45"/>
              <p:cNvSpPr>
                <a:spLocks noRot="1" noChangeAspect="1" noMove="1" noResize="1" noEditPoints="1" noAdjustHandles="1" noChangeArrowheads="1" noChangeShapeType="1" noTextEdit="1"/>
              </p:cNvSpPr>
              <p:nvPr>
                <p:custDataLst>
                  <p:tags r:id="rId26"/>
                </p:custDataLst>
              </p:nvPr>
            </p:nvSpPr>
            <p:spPr>
              <a:xfrm>
                <a:off x="7999730" y="5704205"/>
                <a:ext cx="511175" cy="586105"/>
              </a:xfrm>
              <a:prstGeom prst="ellipse">
                <a:avLst/>
              </a:prstGeom>
              <a:blipFill rotWithShape="1">
                <a:blip r:embed="rId27"/>
                <a:stretch>
                  <a:fillRect l="-1366" t="-1192" r="-1242" b="-1083"/>
                </a:stretch>
              </a:blipFill>
            </p:spPr>
            <p:style>
              <a:lnRef idx="2">
                <a:schemeClr val="accent6"/>
              </a:lnRef>
              <a:fillRef idx="1">
                <a:schemeClr val="lt1"/>
              </a:fillRef>
              <a:effectRef idx="0">
                <a:schemeClr val="accent6"/>
              </a:effectRef>
              <a:fontRef idx="minor">
                <a:schemeClr val="dk1"/>
              </a:fontRef>
            </p:style>
            <p:txBody>
              <a:bodyPr/>
              <a:lstStyle/>
              <a:p>
                <a:r>
                  <a:rPr lang="zh-CN" altLang="en-US">
                    <a:noFill/>
                  </a:rPr>
                  <a:t> </a:t>
                </a:r>
              </a:p>
            </p:txBody>
          </p:sp>
        </mc:Fallback>
      </mc:AlternateContent>
      <p:sp>
        <p:nvSpPr>
          <p:cNvPr id="47" name="椭圆 46"/>
          <p:cNvSpPr/>
          <p:nvPr>
            <p:custDataLst>
              <p:tags r:id="rId8"/>
            </p:custDataLst>
          </p:nvPr>
        </p:nvSpPr>
        <p:spPr>
          <a:xfrm>
            <a:off x="9766300" y="5704205"/>
            <a:ext cx="509905" cy="5607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sp>
        <p:nvSpPr>
          <p:cNvPr id="48" name="椭圆 47"/>
          <p:cNvSpPr/>
          <p:nvPr>
            <p:custDataLst>
              <p:tags r:id="rId9"/>
            </p:custDataLst>
          </p:nvPr>
        </p:nvSpPr>
        <p:spPr>
          <a:xfrm>
            <a:off x="10642600" y="5702300"/>
            <a:ext cx="509905" cy="5607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sp>
        <p:nvSpPr>
          <p:cNvPr id="49" name="椭圆 48"/>
          <p:cNvSpPr/>
          <p:nvPr>
            <p:custDataLst>
              <p:tags r:id="rId10"/>
            </p:custDataLst>
          </p:nvPr>
        </p:nvSpPr>
        <p:spPr>
          <a:xfrm>
            <a:off x="10642600" y="3053080"/>
            <a:ext cx="509905" cy="5607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cxnSp>
        <p:nvCxnSpPr>
          <p:cNvPr id="50" name="直接箭头连接符 49"/>
          <p:cNvCxnSpPr>
            <a:stCxn id="46" idx="0"/>
            <a:endCxn id="35" idx="2"/>
          </p:cNvCxnSpPr>
          <p:nvPr/>
        </p:nvCxnSpPr>
        <p:spPr>
          <a:xfrm flipV="1">
            <a:off x="8255635" y="5129530"/>
            <a:ext cx="635" cy="5746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45" idx="0"/>
            <a:endCxn id="36" idx="2"/>
          </p:cNvCxnSpPr>
          <p:nvPr/>
        </p:nvCxnSpPr>
        <p:spPr>
          <a:xfrm flipH="1" flipV="1">
            <a:off x="9151620" y="5129530"/>
            <a:ext cx="12700" cy="6000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47" idx="0"/>
            <a:endCxn id="37" idx="2"/>
          </p:cNvCxnSpPr>
          <p:nvPr/>
        </p:nvCxnSpPr>
        <p:spPr>
          <a:xfrm flipV="1">
            <a:off x="10021570" y="5129530"/>
            <a:ext cx="0" cy="5746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48" idx="0"/>
            <a:endCxn id="38" idx="2"/>
          </p:cNvCxnSpPr>
          <p:nvPr/>
        </p:nvCxnSpPr>
        <p:spPr>
          <a:xfrm flipV="1">
            <a:off x="10897870" y="5116830"/>
            <a:ext cx="0" cy="5854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38" idx="0"/>
            <a:endCxn id="49" idx="4"/>
          </p:cNvCxnSpPr>
          <p:nvPr/>
        </p:nvCxnSpPr>
        <p:spPr>
          <a:xfrm flipV="1">
            <a:off x="10897870" y="3613785"/>
            <a:ext cx="0" cy="6229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本框 56"/>
              <p:cNvSpPr txBox="1"/>
              <p:nvPr/>
            </p:nvSpPr>
            <p:spPr>
              <a:xfrm>
                <a:off x="8895080" y="5821045"/>
                <a:ext cx="4603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𝑡</m:t>
                          </m:r>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+1</m:t>
                          </m:r>
                        </m:sub>
                      </m:sSub>
                    </m:oMath>
                  </m:oMathPara>
                </a14:m>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mc:Choice>
        <mc:Fallback xmlns="">
          <p:sp>
            <p:nvSpPr>
              <p:cNvPr id="57" name="文本框 56"/>
              <p:cNvSpPr txBox="1">
                <a:spLocks noRot="1" noChangeAspect="1" noMove="1" noResize="1" noEditPoints="1" noAdjustHandles="1" noChangeArrowheads="1" noChangeShapeType="1" noTextEdit="1"/>
              </p:cNvSpPr>
              <p:nvPr/>
            </p:nvSpPr>
            <p:spPr>
              <a:xfrm>
                <a:off x="8895080" y="5821045"/>
                <a:ext cx="460375" cy="368300"/>
              </a:xfrm>
              <a:prstGeom prst="rect">
                <a:avLst/>
              </a:prstGeom>
              <a:blipFill rotWithShape="1">
                <a:blip r:embed="rId28"/>
                <a:stretch>
                  <a:fillRect r="-10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p:cNvSpPr txBox="1"/>
              <p:nvPr>
                <p:custDataLst>
                  <p:tags r:id="rId11"/>
                </p:custDataLst>
              </p:nvPr>
            </p:nvSpPr>
            <p:spPr>
              <a:xfrm>
                <a:off x="9745980" y="5808345"/>
                <a:ext cx="4603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𝑡</m:t>
                          </m:r>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+2</m:t>
                          </m:r>
                        </m:sub>
                      </m:sSub>
                    </m:oMath>
                  </m:oMathPara>
                </a14:m>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mc:Choice>
        <mc:Fallback xmlns="">
          <p:sp>
            <p:nvSpPr>
              <p:cNvPr id="58" name="文本框 57"/>
              <p:cNvSpPr txBox="1">
                <a:spLocks noRot="1" noChangeAspect="1" noMove="1" noResize="1" noEditPoints="1" noAdjustHandles="1" noChangeArrowheads="1" noChangeShapeType="1" noTextEdit="1"/>
              </p:cNvSpPr>
              <p:nvPr>
                <p:custDataLst>
                  <p:tags r:id="rId29"/>
                </p:custDataLst>
              </p:nvPr>
            </p:nvSpPr>
            <p:spPr>
              <a:xfrm>
                <a:off x="9745980" y="5808345"/>
                <a:ext cx="460375" cy="368300"/>
              </a:xfrm>
              <a:prstGeom prst="rect">
                <a:avLst/>
              </a:prstGeom>
              <a:blipFill rotWithShape="1">
                <a:blip r:embed="rId30"/>
                <a:stretch>
                  <a:fillRect r="-10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p:cNvSpPr txBox="1"/>
              <p:nvPr>
                <p:custDataLst>
                  <p:tags r:id="rId12"/>
                </p:custDataLst>
              </p:nvPr>
            </p:nvSpPr>
            <p:spPr>
              <a:xfrm>
                <a:off x="10603230" y="5808345"/>
                <a:ext cx="4603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𝑡</m:t>
                          </m:r>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+3</m:t>
                          </m:r>
                        </m:sub>
                      </m:sSub>
                    </m:oMath>
                  </m:oMathPara>
                </a14:m>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mc:Choice>
        <mc:Fallback xmlns="">
          <p:sp>
            <p:nvSpPr>
              <p:cNvPr id="59" name="文本框 58"/>
              <p:cNvSpPr txBox="1">
                <a:spLocks noRot="1" noChangeAspect="1" noMove="1" noResize="1" noEditPoints="1" noAdjustHandles="1" noChangeArrowheads="1" noChangeShapeType="1" noTextEdit="1"/>
              </p:cNvSpPr>
              <p:nvPr>
                <p:custDataLst>
                  <p:tags r:id="rId31"/>
                </p:custDataLst>
              </p:nvPr>
            </p:nvSpPr>
            <p:spPr>
              <a:xfrm>
                <a:off x="10603230" y="5808345"/>
                <a:ext cx="460375" cy="368300"/>
              </a:xfrm>
              <a:prstGeom prst="rect">
                <a:avLst/>
              </a:prstGeom>
              <a:blipFill rotWithShape="1">
                <a:blip r:embed="rId32"/>
                <a:stretch>
                  <a:fillRect r="-10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p:cNvSpPr txBox="1"/>
              <p:nvPr>
                <p:custDataLst>
                  <p:tags r:id="rId13"/>
                </p:custDataLst>
              </p:nvPr>
            </p:nvSpPr>
            <p:spPr>
              <a:xfrm>
                <a:off x="10615930" y="3118485"/>
                <a:ext cx="4603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𝑂</m:t>
                          </m:r>
                        </m:e>
                        <m:sub>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𝑡</m:t>
                          </m:r>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+4</m:t>
                          </m:r>
                        </m:sub>
                      </m:sSub>
                    </m:oMath>
                  </m:oMathPara>
                </a14:m>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mc:Choice>
        <mc:Fallback xmlns="">
          <p:sp>
            <p:nvSpPr>
              <p:cNvPr id="60" name="文本框 59"/>
              <p:cNvSpPr txBox="1">
                <a:spLocks noRot="1" noChangeAspect="1" noMove="1" noResize="1" noEditPoints="1" noAdjustHandles="1" noChangeArrowheads="1" noChangeShapeType="1" noTextEdit="1"/>
              </p:cNvSpPr>
              <p:nvPr>
                <p:custDataLst>
                  <p:tags r:id="rId33"/>
                </p:custDataLst>
              </p:nvPr>
            </p:nvSpPr>
            <p:spPr>
              <a:xfrm>
                <a:off x="10615930" y="3118485"/>
                <a:ext cx="460375" cy="368300"/>
              </a:xfrm>
              <a:prstGeom prst="rect">
                <a:avLst/>
              </a:prstGeom>
              <a:blipFill rotWithShape="1">
                <a:blip r:embed="rId34"/>
                <a:stretch>
                  <a:fillRect r="-179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p:cNvSpPr txBox="1"/>
              <p:nvPr/>
            </p:nvSpPr>
            <p:spPr>
              <a:xfrm>
                <a:off x="6958266" y="4520184"/>
                <a:ext cx="636905" cy="36830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𝑠</m:t>
                          </m:r>
                        </m:e>
                        <m:sub>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𝑡</m:t>
                          </m:r>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−1</m:t>
                          </m:r>
                        </m:sub>
                      </m:sSub>
                    </m:oMath>
                  </m:oMathPara>
                </a14:m>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mc:Choice>
        <mc:Fallback xmlns="">
          <p:sp>
            <p:nvSpPr>
              <p:cNvPr id="61" name="文本框 60"/>
              <p:cNvSpPr txBox="1">
                <a:spLocks noRot="1" noChangeAspect="1" noMove="1" noResize="1" noEditPoints="1" noAdjustHandles="1" noChangeArrowheads="1" noChangeShapeType="1" noTextEdit="1"/>
              </p:cNvSpPr>
              <p:nvPr/>
            </p:nvSpPr>
            <p:spPr>
              <a:xfrm>
                <a:off x="6958266" y="4520184"/>
                <a:ext cx="636905" cy="368300"/>
              </a:xfrm>
              <a:prstGeom prst="rect">
                <a:avLst/>
              </a:prstGeom>
              <a:blipFill rotWithShape="1">
                <a:blip r:embed="rId35"/>
                <a:stretch>
                  <a:fillRect l="-90" t="-69" r="90" b="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p:cNvSpPr txBox="1"/>
              <p:nvPr>
                <p:custDataLst>
                  <p:tags r:id="rId14"/>
                </p:custDataLst>
              </p:nvPr>
            </p:nvSpPr>
            <p:spPr>
              <a:xfrm>
                <a:off x="7999666" y="4520184"/>
                <a:ext cx="422275" cy="36830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𝑠</m:t>
                          </m:r>
                        </m:e>
                        <m:sub>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𝑡</m:t>
                          </m:r>
                        </m:sub>
                      </m:sSub>
                    </m:oMath>
                  </m:oMathPara>
                </a14:m>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mc:Choice>
        <mc:Fallback xmlns="">
          <p:sp>
            <p:nvSpPr>
              <p:cNvPr id="62" name="文本框 61"/>
              <p:cNvSpPr txBox="1">
                <a:spLocks noRot="1" noChangeAspect="1" noMove="1" noResize="1" noEditPoints="1" noAdjustHandles="1" noChangeArrowheads="1" noChangeShapeType="1" noTextEdit="1"/>
              </p:cNvSpPr>
              <p:nvPr>
                <p:custDataLst>
                  <p:tags r:id="rId36"/>
                </p:custDataLst>
              </p:nvPr>
            </p:nvSpPr>
            <p:spPr>
              <a:xfrm>
                <a:off x="7999666" y="4520184"/>
                <a:ext cx="422275" cy="368300"/>
              </a:xfrm>
              <a:prstGeom prst="rect">
                <a:avLst/>
              </a:prstGeom>
              <a:blipFill rotWithShape="1">
                <a:blip r:embed="rId37"/>
                <a:stretch>
                  <a:fillRect l="-135" t="-69" r="135" b="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custDataLst>
                  <p:tags r:id="rId15"/>
                </p:custDataLst>
              </p:nvPr>
            </p:nvSpPr>
            <p:spPr>
              <a:xfrm>
                <a:off x="8849931" y="4532884"/>
                <a:ext cx="636905" cy="36830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𝑠</m:t>
                          </m:r>
                        </m:e>
                        <m:sub>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𝑡</m:t>
                          </m:r>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+1</m:t>
                          </m:r>
                        </m:sub>
                      </m:sSub>
                    </m:oMath>
                  </m:oMathPara>
                </a14:m>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mc:Choice>
        <mc:Fallback xmlns="">
          <p:sp>
            <p:nvSpPr>
              <p:cNvPr id="63" name="文本框 62"/>
              <p:cNvSpPr txBox="1">
                <a:spLocks noRot="1" noChangeAspect="1" noMove="1" noResize="1" noEditPoints="1" noAdjustHandles="1" noChangeArrowheads="1" noChangeShapeType="1" noTextEdit="1"/>
              </p:cNvSpPr>
              <p:nvPr>
                <p:custDataLst>
                  <p:tags r:id="rId38"/>
                </p:custDataLst>
              </p:nvPr>
            </p:nvSpPr>
            <p:spPr>
              <a:xfrm>
                <a:off x="8849931" y="4532884"/>
                <a:ext cx="636905" cy="368300"/>
              </a:xfrm>
              <a:prstGeom prst="rect">
                <a:avLst/>
              </a:prstGeom>
              <a:blipFill rotWithShape="1">
                <a:blip r:embed="rId39"/>
                <a:stretch>
                  <a:fillRect l="-90" t="-69" r="90" b="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p:cNvSpPr txBox="1"/>
              <p:nvPr>
                <p:custDataLst>
                  <p:tags r:id="rId16"/>
                </p:custDataLst>
              </p:nvPr>
            </p:nvSpPr>
            <p:spPr>
              <a:xfrm>
                <a:off x="9726231" y="4537329"/>
                <a:ext cx="636905" cy="36830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𝑠</m:t>
                          </m:r>
                        </m:e>
                        <m:sub>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𝑡</m:t>
                          </m:r>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+2</m:t>
                          </m:r>
                        </m:sub>
                      </m:sSub>
                    </m:oMath>
                  </m:oMathPara>
                </a14:m>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mc:Choice>
        <mc:Fallback xmlns="">
          <p:sp>
            <p:nvSpPr>
              <p:cNvPr id="64" name="文本框 63"/>
              <p:cNvSpPr txBox="1">
                <a:spLocks noRot="1" noChangeAspect="1" noMove="1" noResize="1" noEditPoints="1" noAdjustHandles="1" noChangeArrowheads="1" noChangeShapeType="1" noTextEdit="1"/>
              </p:cNvSpPr>
              <p:nvPr>
                <p:custDataLst>
                  <p:tags r:id="rId40"/>
                </p:custDataLst>
              </p:nvPr>
            </p:nvSpPr>
            <p:spPr>
              <a:xfrm>
                <a:off x="9726231" y="4537329"/>
                <a:ext cx="636905" cy="368300"/>
              </a:xfrm>
              <a:prstGeom prst="rect">
                <a:avLst/>
              </a:prstGeom>
              <a:blipFill rotWithShape="1">
                <a:blip r:embed="rId41"/>
                <a:stretch>
                  <a:fillRect l="-90" t="-69" r="90" b="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custDataLst>
                  <p:tags r:id="rId17"/>
                </p:custDataLst>
              </p:nvPr>
            </p:nvSpPr>
            <p:spPr>
              <a:xfrm>
                <a:off x="10574591" y="4560189"/>
                <a:ext cx="636905" cy="36830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𝑠</m:t>
                          </m:r>
                        </m:e>
                        <m:sub>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𝑡</m:t>
                          </m:r>
                          <m:r>
                            <a:rPr kumimoji="0" lang="en-US" altLang="zh-CN" sz="1800" b="0" i="1" u="none" strike="noStrike" kern="1200" cap="none" spc="0" normalizeH="0" baseline="0" noProof="0">
                              <a:ln>
                                <a:noFill/>
                              </a:ln>
                              <a:solidFill>
                                <a:prstClr val="black"/>
                              </a:solidFill>
                              <a:effectLst/>
                              <a:uLnTx/>
                              <a:uFillTx/>
                              <a:latin typeface="Cambria Math" panose="02040503050406030204" charset="0"/>
                              <a:cs typeface="Cambria Math" panose="02040503050406030204" charset="0"/>
                            </a:rPr>
                            <m:t>+3</m:t>
                          </m:r>
                        </m:sub>
                      </m:sSub>
                    </m:oMath>
                  </m:oMathPara>
                </a14:m>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mc:Choice>
        <mc:Fallback xmlns="">
          <p:sp>
            <p:nvSpPr>
              <p:cNvPr id="65" name="文本框 64"/>
              <p:cNvSpPr txBox="1">
                <a:spLocks noRot="1" noChangeAspect="1" noMove="1" noResize="1" noEditPoints="1" noAdjustHandles="1" noChangeArrowheads="1" noChangeShapeType="1" noTextEdit="1"/>
              </p:cNvSpPr>
              <p:nvPr>
                <p:custDataLst>
                  <p:tags r:id="rId42"/>
                </p:custDataLst>
              </p:nvPr>
            </p:nvSpPr>
            <p:spPr>
              <a:xfrm>
                <a:off x="10574591" y="4560189"/>
                <a:ext cx="636905" cy="368300"/>
              </a:xfrm>
              <a:prstGeom prst="rect">
                <a:avLst/>
              </a:prstGeom>
              <a:blipFill rotWithShape="1">
                <a:blip r:embed="rId43"/>
                <a:stretch>
                  <a:fillRect l="-90" t="-69" r="90" b="69"/>
                </a:stretch>
              </a:blipFill>
            </p:spPr>
            <p:txBody>
              <a:bodyPr/>
              <a:lstStyle/>
              <a:p>
                <a:r>
                  <a:rPr lang="zh-CN" altLang="en-US">
                    <a:noFill/>
                  </a:rPr>
                  <a:t> </a:t>
                </a:r>
              </a:p>
            </p:txBody>
          </p:sp>
        </mc:Fallback>
      </mc:AlternateContent>
      <p:sp>
        <p:nvSpPr>
          <p:cNvPr id="66" name="文本框 65"/>
          <p:cNvSpPr txBox="1"/>
          <p:nvPr/>
        </p:nvSpPr>
        <p:spPr>
          <a:xfrm>
            <a:off x="10734040" y="3754755"/>
            <a:ext cx="5353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V</a:t>
            </a:r>
          </a:p>
        </p:txBody>
      </p:sp>
      <p:sp>
        <p:nvSpPr>
          <p:cNvPr id="67" name="文本框 66"/>
          <p:cNvSpPr txBox="1"/>
          <p:nvPr>
            <p:custDataLst>
              <p:tags r:id="rId18"/>
            </p:custDataLst>
          </p:nvPr>
        </p:nvSpPr>
        <p:spPr>
          <a:xfrm>
            <a:off x="8041640" y="5296535"/>
            <a:ext cx="433705" cy="39306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 U</a:t>
            </a:r>
          </a:p>
        </p:txBody>
      </p:sp>
      <p:sp>
        <p:nvSpPr>
          <p:cNvPr id="68" name="文本框 67"/>
          <p:cNvSpPr txBox="1"/>
          <p:nvPr>
            <p:custDataLst>
              <p:tags r:id="rId19"/>
            </p:custDataLst>
          </p:nvPr>
        </p:nvSpPr>
        <p:spPr>
          <a:xfrm>
            <a:off x="8947150" y="5308600"/>
            <a:ext cx="4337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 U</a:t>
            </a:r>
          </a:p>
        </p:txBody>
      </p:sp>
      <p:sp>
        <p:nvSpPr>
          <p:cNvPr id="69" name="文本框 68"/>
          <p:cNvSpPr txBox="1"/>
          <p:nvPr>
            <p:custDataLst>
              <p:tags r:id="rId20"/>
            </p:custDataLst>
          </p:nvPr>
        </p:nvSpPr>
        <p:spPr>
          <a:xfrm>
            <a:off x="9804400" y="5308600"/>
            <a:ext cx="4337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 U</a:t>
            </a:r>
          </a:p>
        </p:txBody>
      </p:sp>
      <p:sp>
        <p:nvSpPr>
          <p:cNvPr id="70" name="文本框 69"/>
          <p:cNvSpPr txBox="1"/>
          <p:nvPr>
            <p:custDataLst>
              <p:tags r:id="rId21"/>
            </p:custDataLst>
          </p:nvPr>
        </p:nvSpPr>
        <p:spPr>
          <a:xfrm>
            <a:off x="10680700" y="5296535"/>
            <a:ext cx="4337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 U</a:t>
            </a:r>
          </a:p>
        </p:txBody>
      </p:sp>
      <p:sp>
        <p:nvSpPr>
          <p:cNvPr id="71" name="文本框 70"/>
          <p:cNvSpPr txBox="1"/>
          <p:nvPr/>
        </p:nvSpPr>
        <p:spPr>
          <a:xfrm>
            <a:off x="7542530" y="4519295"/>
            <a:ext cx="17843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W</a:t>
            </a:r>
          </a:p>
        </p:txBody>
      </p:sp>
      <p:sp>
        <p:nvSpPr>
          <p:cNvPr id="72" name="文本框 71"/>
          <p:cNvSpPr txBox="1"/>
          <p:nvPr>
            <p:custDataLst>
              <p:tags r:id="rId22"/>
            </p:custDataLst>
          </p:nvPr>
        </p:nvSpPr>
        <p:spPr>
          <a:xfrm>
            <a:off x="8482330" y="4506595"/>
            <a:ext cx="17843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W</a:t>
            </a:r>
          </a:p>
        </p:txBody>
      </p:sp>
      <p:sp>
        <p:nvSpPr>
          <p:cNvPr id="73" name="文本框 72"/>
          <p:cNvSpPr txBox="1"/>
          <p:nvPr>
            <p:custDataLst>
              <p:tags r:id="rId23"/>
            </p:custDataLst>
          </p:nvPr>
        </p:nvSpPr>
        <p:spPr>
          <a:xfrm>
            <a:off x="9380855" y="4519295"/>
            <a:ext cx="17843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W</a:t>
            </a:r>
          </a:p>
        </p:txBody>
      </p:sp>
      <p:sp>
        <p:nvSpPr>
          <p:cNvPr id="74" name="文本框 73"/>
          <p:cNvSpPr txBox="1"/>
          <p:nvPr>
            <p:custDataLst>
              <p:tags r:id="rId24"/>
            </p:custDataLst>
          </p:nvPr>
        </p:nvSpPr>
        <p:spPr>
          <a:xfrm>
            <a:off x="10243820" y="4516755"/>
            <a:ext cx="17843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W</a:t>
            </a:r>
          </a:p>
        </p:txBody>
      </p:sp>
      <p:sp>
        <p:nvSpPr>
          <p:cNvPr id="15" name="流程图: 顺序访问存储器 14"/>
          <p:cNvSpPr/>
          <p:nvPr/>
        </p:nvSpPr>
        <p:spPr>
          <a:xfrm>
            <a:off x="8413750" y="3317875"/>
            <a:ext cx="1684020" cy="560070"/>
          </a:xfrm>
          <a:prstGeom prst="flowChartMagneticTap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sp>
        <p:nvSpPr>
          <p:cNvPr id="21" name="文本框 20"/>
          <p:cNvSpPr txBox="1"/>
          <p:nvPr/>
        </p:nvSpPr>
        <p:spPr>
          <a:xfrm>
            <a:off x="8463915" y="3399790"/>
            <a:ext cx="1649730" cy="44386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W,U,V</a:t>
            </a:r>
            <a:r>
              <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参数共享</a:t>
            </a:r>
          </a:p>
        </p:txBody>
      </p:sp>
      <p:sp>
        <p:nvSpPr>
          <p:cNvPr id="76" name="矩形 75">
            <a:extLst>
              <a:ext uri="{FF2B5EF4-FFF2-40B4-BE49-F238E27FC236}">
                <a16:creationId xmlns:a16="http://schemas.microsoft.com/office/drawing/2014/main" id="{ADC78A62-4716-BCEC-D14B-17125F8B660D}"/>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77" name="矩形 76">
            <a:extLst>
              <a:ext uri="{FF2B5EF4-FFF2-40B4-BE49-F238E27FC236}">
                <a16:creationId xmlns:a16="http://schemas.microsoft.com/office/drawing/2014/main" id="{1DB5C7D6-5EDE-AE3E-A0B6-96068B6BE06D}"/>
              </a:ext>
            </a:extLst>
          </p:cNvPr>
          <p:cNvSpPr/>
          <p:nvPr/>
        </p:nvSpPr>
        <p:spPr>
          <a:xfrm>
            <a:off x="5646982" y="7344"/>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RNN</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8" name="矩形 77">
            <a:extLst>
              <a:ext uri="{FF2B5EF4-FFF2-40B4-BE49-F238E27FC236}">
                <a16:creationId xmlns:a16="http://schemas.microsoft.com/office/drawing/2014/main" id="{0F28C0CF-E45C-FFE1-BE25-26CBA1CC4438}"/>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79" name="矩形 78">
            <a:extLst>
              <a:ext uri="{FF2B5EF4-FFF2-40B4-BE49-F238E27FC236}">
                <a16:creationId xmlns:a16="http://schemas.microsoft.com/office/drawing/2014/main" id="{F3C7118E-D59B-2940-34A2-70F095C99D8B}"/>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0" name="图片 79">
            <a:extLst>
              <a:ext uri="{FF2B5EF4-FFF2-40B4-BE49-F238E27FC236}">
                <a16:creationId xmlns:a16="http://schemas.microsoft.com/office/drawing/2014/main" id="{3EE2BD1E-7D8F-638B-507D-FE2B003EC0E2}"/>
              </a:ext>
            </a:extLst>
          </p:cNvPr>
          <p:cNvPicPr>
            <a:picLocks noChangeAspect="1"/>
          </p:cNvPicPr>
          <p:nvPr/>
        </p:nvPicPr>
        <p:blipFill rotWithShape="1">
          <a:blip r:embed="rId44">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81" name="矩形 80">
            <a:extLst>
              <a:ext uri="{FF2B5EF4-FFF2-40B4-BE49-F238E27FC236}">
                <a16:creationId xmlns:a16="http://schemas.microsoft.com/office/drawing/2014/main" id="{D0AED147-F2A2-2D8E-82BF-32BDE49F3883}"/>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介绍</a:t>
            </a:r>
            <a:endParaRPr lang="en-US" altLang="zh-CN"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2853476" y="3429000"/>
            <a:ext cx="6485048" cy="1191993"/>
          </a:xfrm>
          <a:prstGeom prst="rect">
            <a:avLst/>
          </a:prstGeom>
          <a:noFill/>
        </p:spPr>
        <p:txBody>
          <a:bodyPr wrap="square" rtlCol="0">
            <a:spAutoFit/>
          </a:bodyPr>
          <a:lstStyle/>
          <a:p>
            <a:pPr>
              <a:lnSpc>
                <a:spcPct val="150000"/>
              </a:lnSpc>
            </a:pPr>
            <a:r>
              <a:rPr lang="zh-CN" altLang="en-US" sz="5400" b="1" dirty="0">
                <a:solidFill>
                  <a:schemeClr val="bg1"/>
                </a:solidFill>
                <a:latin typeface="+mj-ea"/>
              </a:rPr>
              <a:t>问题背景与数据处理</a:t>
            </a:r>
            <a:endParaRPr lang="en-US" altLang="zh-CN" sz="5400" b="1" dirty="0">
              <a:solidFill>
                <a:schemeClr val="bg1"/>
              </a:solidFill>
              <a:latin typeface="+mj-ea"/>
            </a:endParaRPr>
          </a:p>
        </p:txBody>
      </p:sp>
      <p:sp>
        <p:nvSpPr>
          <p:cNvPr id="5" name="椭圆 4"/>
          <p:cNvSpPr/>
          <p:nvPr/>
        </p:nvSpPr>
        <p:spPr>
          <a:xfrm>
            <a:off x="5223446" y="1419440"/>
            <a:ext cx="1745108" cy="17451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rgbClr val="7E0C6E"/>
                </a:solidFill>
                <a:latin typeface="+mj-ea"/>
                <a:ea typeface="+mj-ea"/>
              </a:rPr>
              <a:t>一</a:t>
            </a:r>
          </a:p>
        </p:txBody>
      </p:sp>
      <p:pic>
        <p:nvPicPr>
          <p:cNvPr id="6" name="图片 5"/>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152" t="50000" r="23298" b="21667"/>
          <a:stretch>
            <a:fillRect/>
          </a:stretch>
        </p:blipFill>
        <p:spPr>
          <a:xfrm>
            <a:off x="0" y="0"/>
            <a:ext cx="2743200" cy="116586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87679" y="1363165"/>
            <a:ext cx="6157339" cy="5145545"/>
            <a:chOff x="935989" y="1626075"/>
            <a:chExt cx="6053052" cy="4391906"/>
          </a:xfrm>
        </p:grpSpPr>
        <p:sp>
          <p:nvSpPr>
            <p:cNvPr id="17" name="文本框 16"/>
            <p:cNvSpPr txBox="1"/>
            <p:nvPr/>
          </p:nvSpPr>
          <p:spPr>
            <a:xfrm>
              <a:off x="935989" y="1626075"/>
              <a:ext cx="6053051" cy="410856"/>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RNN</a:t>
              </a:r>
              <a:r>
                <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原理</a:t>
              </a:r>
            </a:p>
          </p:txBody>
        </p:sp>
        <mc:AlternateContent xmlns:mc="http://schemas.openxmlformats.org/markup-compatibility/2006" xmlns:a14="http://schemas.microsoft.com/office/drawing/2010/main">
          <mc:Choice Requires="a14">
            <p:sp>
              <p:nvSpPr>
                <p:cNvPr id="18" name="文本框 17"/>
                <p:cNvSpPr txBox="1"/>
                <p:nvPr/>
              </p:nvSpPr>
              <p:spPr>
                <a:xfrm>
                  <a:off x="952006" y="2087367"/>
                  <a:ext cx="6037035" cy="3930614"/>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noAutofit/>
                </a:bodyPr>
                <a:lstStyle/>
                <a:p>
                  <a:pPr marL="0" marR="0" lvl="0" indent="0" algn="l" defTabSz="914400" rtl="0" eaLnBrk="1" fontAlgn="auto" latinLnBrk="0" hangingPunct="1">
                    <a:lnSpc>
                      <a:spcPct val="150000"/>
                    </a:lnSpc>
                    <a:spcBef>
                      <a:spcPts val="300"/>
                    </a:spcBef>
                    <a:spcAft>
                      <a:spcPts val="0"/>
                    </a:spcAft>
                    <a:buClrTx/>
                    <a:buSzTx/>
                    <a:buFont typeface="Arial" panose="020B0604020202020204" pitchFamily="34" charset="0"/>
                    <a:buNone/>
                    <a:tabLst/>
                    <a:defRPr/>
                  </a:pPr>
                  <a:r>
                    <a:rPr kumimoji="0" lang="zh-CN" altLang="en-US" b="0" i="0" u="none" strike="noStrike" kern="100" cap="none" spc="0" normalizeH="0" baseline="0" noProof="0" dirty="0">
                      <a:ln>
                        <a:noFill/>
                      </a:ln>
                      <a:solidFill>
                        <a:prstClr val="black"/>
                      </a:solidFill>
                      <a:effectLst/>
                      <a:uLnTx/>
                      <a:uFillTx/>
                      <a:latin typeface="+mn-ea"/>
                      <a:cs typeface="Cambria Math" panose="02040503050406030204" charset="0"/>
                    </a:rPr>
                    <a:t>优化函数：</a:t>
                  </a:r>
                  <a:r>
                    <a:rPr kumimoji="0" lang="en-US" altLang="zh-CN" b="0" i="0" u="none" strike="noStrike" kern="100" cap="none" spc="0" normalizeH="0" baseline="0" noProof="0" dirty="0">
                      <a:ln>
                        <a:noFill/>
                      </a:ln>
                      <a:solidFill>
                        <a:prstClr val="black"/>
                      </a:solidFill>
                      <a:effectLst/>
                      <a:uLnTx/>
                      <a:uFillTx/>
                      <a:latin typeface="+mn-ea"/>
                      <a:cs typeface="Cambria Math" panose="02040503050406030204" charset="0"/>
                    </a:rPr>
                    <a:t> </a:t>
                  </a:r>
                  <a14:m>
                    <m:oMath xmlns:m="http://schemas.openxmlformats.org/officeDocument/2006/math">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𝑚𝑖𝑛</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   </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𝐸</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f>
                        <m:f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fPr>
                        <m:num>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1</m:t>
                          </m:r>
                        </m:num>
                        <m:den>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2</m:t>
                          </m:r>
                        </m:den>
                      </m:f>
                      <m:nary>
                        <m:naryPr>
                          <m:chr m:val="∑"/>
                          <m:limLoc m:val="undOvr"/>
                          <m:supHide m:val="on"/>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naryPr>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𝑡</m:t>
                          </m:r>
                        </m:sub>
                        <m:sup/>
                        <m:e>
                          <m:sSup>
                            <m:sSup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p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sSub>
                                <m:sSub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𝑦</m:t>
                                  </m:r>
                                </m:e>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𝑡</m:t>
                                  </m:r>
                                </m:sub>
                              </m:s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sSub>
                                <m:sSub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𝑜</m:t>
                                  </m:r>
                                </m:e>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𝑡</m:t>
                                  </m:r>
                                </m:sub>
                              </m:s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e>
                            <m:sup>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2</m:t>
                              </m:r>
                            </m:sup>
                          </m:sSup>
                        </m:e>
                      </m:nary>
                    </m:oMath>
                  </a14:m>
                  <a:r>
                    <a:rPr kumimoji="0" lang="en-US" altLang="zh-CN" b="0" i="0" u="none" strike="noStrike" kern="100" cap="none" spc="0" normalizeH="0" baseline="0" noProof="0" dirty="0">
                      <a:ln>
                        <a:noFill/>
                      </a:ln>
                      <a:solidFill>
                        <a:prstClr val="black"/>
                      </a:solidFill>
                      <a:effectLst/>
                      <a:uLnTx/>
                      <a:uFillTx/>
                      <a:latin typeface="+mn-ea"/>
                      <a:cs typeface="Times New Roman" panose="02020603050405020304" pitchFamily="18" charset="0"/>
                    </a:rPr>
                    <a:t>     </a:t>
                  </a:r>
                </a:p>
                <a:p>
                  <a:pPr marL="0" marR="0" lvl="0" indent="0" algn="l" defTabSz="914400" rtl="0" eaLnBrk="1" fontAlgn="auto" latinLnBrk="0" hangingPunct="1">
                    <a:lnSpc>
                      <a:spcPct val="150000"/>
                    </a:lnSpc>
                    <a:spcBef>
                      <a:spcPts val="300"/>
                    </a:spcBef>
                    <a:spcAft>
                      <a:spcPts val="0"/>
                    </a:spcAft>
                    <a:buClrTx/>
                    <a:buSzTx/>
                    <a:buFont typeface="Arial" panose="020B0604020202020204" pitchFamily="34" charset="0"/>
                    <a:buNone/>
                    <a:tabLst/>
                    <a:defRPr/>
                  </a:pPr>
                  <a:r>
                    <a:rPr kumimoji="0" lang="zh-CN" altLang="en-US" b="0" i="0" u="none" strike="noStrike" kern="100" cap="none" spc="0" normalizeH="0" baseline="0" noProof="0" dirty="0">
                      <a:ln>
                        <a:noFill/>
                      </a:ln>
                      <a:solidFill>
                        <a:prstClr val="black"/>
                      </a:solidFill>
                      <a:effectLst/>
                      <a:uLnTx/>
                      <a:uFillTx/>
                      <a:latin typeface="+mn-ea"/>
                      <a:cs typeface="Times New Roman" panose="02020603050405020304" pitchFamily="18" charset="0"/>
                      <a:sym typeface="+mn-ea"/>
                    </a:rPr>
                    <a:t>前向传播：</a:t>
                  </a:r>
                  <a:r>
                    <a:rPr kumimoji="0" lang="en-US" altLang="zh-CN" b="0" i="0" u="none" strike="noStrike" kern="100" cap="none" spc="0" normalizeH="0" baseline="0" noProof="0" dirty="0">
                      <a:ln>
                        <a:noFill/>
                      </a:ln>
                      <a:solidFill>
                        <a:prstClr val="black"/>
                      </a:solidFill>
                      <a:effectLst/>
                      <a:uLnTx/>
                      <a:uFillTx/>
                      <a:latin typeface="+mn-ea"/>
                      <a:cs typeface="Times New Roman" panose="02020603050405020304" pitchFamily="18" charset="0"/>
                      <a:sym typeface="+mn-ea"/>
                    </a:rPr>
                    <a:t> </a:t>
                  </a:r>
                  <a14:m>
                    <m:oMath xmlns:m="http://schemas.openxmlformats.org/officeDocument/2006/math">
                      <m:sSub>
                        <m:sSub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𝑠</m:t>
                          </m:r>
                        </m:e>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𝑡</m:t>
                          </m:r>
                        </m:sub>
                      </m:s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𝜎</m:t>
                      </m:r>
                      <m:d>
                        <m:d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d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𝑈</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sSub>
                            <m:sSub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𝑥</m:t>
                              </m:r>
                            </m:e>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𝑡</m:t>
                              </m:r>
                            </m:sub>
                          </m:s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𝑊</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sSub>
                            <m:sSub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𝑠</m:t>
                              </m:r>
                            </m:e>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𝑡</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−1</m:t>
                              </m:r>
                            </m:sub>
                          </m:s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𝑏</m:t>
                          </m:r>
                        </m:e>
                      </m:d>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 </m:t>
                      </m:r>
                    </m:oMath>
                  </a14:m>
                  <a:endParaRPr kumimoji="0" lang="en-US" altLang="zh-CN" b="0" i="1" u="none" strike="noStrike" kern="100" cap="none" spc="0" normalizeH="0" baseline="0" noProof="0" dirty="0">
                    <a:ln>
                      <a:noFill/>
                    </a:ln>
                    <a:solidFill>
                      <a:prstClr val="black"/>
                    </a:solidFill>
                    <a:effectLst/>
                    <a:uLnTx/>
                    <a:uFillTx/>
                    <a:latin typeface="+mn-ea"/>
                    <a:cs typeface="Cambria Math" panose="02040503050406030204" charset="0"/>
                  </a:endParaRPr>
                </a:p>
                <a:p>
                  <a:pPr marL="0" marR="0" lvl="0" indent="0" algn="l" defTabSz="914400" rtl="0" eaLnBrk="1" fontAlgn="auto" latinLnBrk="0" hangingPunct="1">
                    <a:lnSpc>
                      <a:spcPct val="150000"/>
                    </a:lnSpc>
                    <a:spcBef>
                      <a:spcPts val="300"/>
                    </a:spcBef>
                    <a:spcAft>
                      <a:spcPts val="0"/>
                    </a:spcAft>
                    <a:buClrTx/>
                    <a:buSzTx/>
                    <a:buFont typeface="Arial" panose="020B0604020202020204" pitchFamily="34" charset="0"/>
                    <a:buNone/>
                    <a:tabLst/>
                    <a:defRPr/>
                  </a:pPr>
                  <a:r>
                    <a:rPr kumimoji="0" lang="en-US" altLang="zh-CN" b="0" i="0" u="none" strike="noStrike" kern="100" cap="none" spc="0" normalizeH="0" baseline="0" noProof="0" dirty="0">
                      <a:ln>
                        <a:noFill/>
                      </a:ln>
                      <a:solidFill>
                        <a:prstClr val="black"/>
                      </a:solidFill>
                      <a:effectLst/>
                      <a:uLnTx/>
                      <a:uFillTx/>
                      <a:latin typeface="+mn-ea"/>
                      <a:cs typeface="Cambria Math" panose="02040503050406030204" charset="0"/>
                    </a:rPr>
                    <a:t>               </a:t>
                  </a:r>
                  <a14:m>
                    <m:oMath xmlns:m="http://schemas.openxmlformats.org/officeDocument/2006/math">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         </m:t>
                      </m:r>
                      <m:sSub>
                        <m:sSub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𝑜</m:t>
                          </m:r>
                        </m:e>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𝑡</m:t>
                          </m:r>
                        </m:sub>
                      </m:s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𝑔</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𝑉</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sSub>
                        <m:sSub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𝑠</m:t>
                          </m:r>
                        </m:e>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𝑡</m:t>
                          </m:r>
                        </m:sub>
                      </m:s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𝑐</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 ;</m:t>
                      </m:r>
                    </m:oMath>
                  </a14:m>
                  <a:endParaRPr kumimoji="0" lang="en-US" altLang="zh-CN" b="0" i="1" u="none" strike="noStrike" kern="100" cap="none" spc="0" normalizeH="0" baseline="0" noProof="0" dirty="0">
                    <a:ln>
                      <a:noFill/>
                    </a:ln>
                    <a:solidFill>
                      <a:prstClr val="black"/>
                    </a:solidFill>
                    <a:effectLst/>
                    <a:uLnTx/>
                    <a:uFillTx/>
                    <a:latin typeface="+mn-ea"/>
                    <a:cs typeface="Cambria Math" panose="02040503050406030204" charset="0"/>
                  </a:endParaRPr>
                </a:p>
                <a:p>
                  <a:pPr marL="0" marR="0" lvl="0" indent="0" algn="l" defTabSz="914400" rtl="0" eaLnBrk="1" fontAlgn="auto" latinLnBrk="0" hangingPunct="1">
                    <a:lnSpc>
                      <a:spcPct val="150000"/>
                    </a:lnSpc>
                    <a:spcBef>
                      <a:spcPts val="300"/>
                    </a:spcBef>
                    <a:spcAft>
                      <a:spcPts val="0"/>
                    </a:spcAft>
                    <a:buClrTx/>
                    <a:buSzTx/>
                    <a:buFont typeface="Arial" panose="020B0604020202020204" pitchFamily="34" charset="0"/>
                    <a:buNone/>
                    <a:tabLst/>
                    <a:defRPr/>
                  </a:pPr>
                  <a:r>
                    <a:rPr kumimoji="0" lang="zh-CN" altLang="en-US" b="0" i="0" u="none" strike="noStrike" kern="100" cap="none" spc="0" normalizeH="0" baseline="0" noProof="0" dirty="0">
                      <a:ln>
                        <a:noFill/>
                      </a:ln>
                      <a:solidFill>
                        <a:prstClr val="black"/>
                      </a:solidFill>
                      <a:effectLst/>
                      <a:uLnTx/>
                      <a:uFillTx/>
                      <a:latin typeface="+mn-ea"/>
                      <a:cs typeface="Cambria Math" panose="02040503050406030204" charset="0"/>
                    </a:rPr>
                    <a:t>反向传播：</a:t>
                  </a:r>
                  <a:r>
                    <a:rPr kumimoji="0" lang="en-US" altLang="zh-CN" b="0" i="0" u="none" strike="noStrike" kern="100" cap="none" spc="0" normalizeH="0" baseline="0" noProof="0" dirty="0">
                      <a:ln>
                        <a:noFill/>
                      </a:ln>
                      <a:solidFill>
                        <a:prstClr val="black"/>
                      </a:solidFill>
                      <a:effectLst/>
                      <a:uLnTx/>
                      <a:uFillTx/>
                      <a:latin typeface="+mn-ea"/>
                      <a:cs typeface="Cambria Math" panose="02040503050406030204" charset="0"/>
                    </a:rPr>
                    <a:t> </a:t>
                  </a:r>
                  <a14:m>
                    <m:oMath xmlns:m="http://schemas.openxmlformats.org/officeDocument/2006/math">
                      <m:f>
                        <m:f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fPr>
                        <m:num>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sSub>
                            <m:sSub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𝐿</m:t>
                              </m:r>
                            </m:e>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𝑡</m:t>
                              </m:r>
                            </m:sub>
                          </m:sSub>
                        </m:num>
                        <m:den>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𝑉</m:t>
                          </m:r>
                        </m:den>
                      </m:f>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f>
                        <m:f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fPr>
                        <m:num>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sSub>
                            <m:sSub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𝐿</m:t>
                              </m:r>
                            </m:e>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𝑡</m:t>
                              </m:r>
                            </m:sub>
                          </m:sSub>
                        </m:num>
                        <m:den>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sSub>
                            <m:sSub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𝑆</m:t>
                              </m:r>
                            </m:e>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𝑡</m:t>
                              </m:r>
                            </m:sub>
                          </m:sSub>
                        </m:den>
                      </m:f>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f>
                        <m:f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fPr>
                        <m:num>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sSub>
                            <m:sSub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𝑆</m:t>
                              </m:r>
                            </m:e>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𝑡</m:t>
                              </m:r>
                            </m:sub>
                          </m:sSub>
                        </m:num>
                        <m:den>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𝑉</m:t>
                          </m:r>
                        </m:den>
                      </m:f>
                    </m:oMath>
                  </a14:m>
                  <a:r>
                    <a:rPr kumimoji="0" lang="en-US" altLang="zh-CN" b="0" i="0" u="none" strike="noStrike" kern="100" cap="none" spc="0" normalizeH="0" baseline="0" noProof="0" dirty="0">
                      <a:ln>
                        <a:noFill/>
                      </a:ln>
                      <a:solidFill>
                        <a:prstClr val="black"/>
                      </a:solidFill>
                      <a:effectLst/>
                      <a:uLnTx/>
                      <a:uFillTx/>
                      <a:latin typeface="+mn-ea"/>
                      <a:cs typeface="Cambria Math" panose="02040503050406030204" charset="0"/>
                    </a:rPr>
                    <a:t> </a:t>
                  </a:r>
                </a:p>
                <a:p>
                  <a:pPr marL="0" marR="0" lvl="0" indent="0" algn="l" defTabSz="914400" rtl="0" eaLnBrk="1" fontAlgn="auto" latinLnBrk="0" hangingPunct="1">
                    <a:lnSpc>
                      <a:spcPct val="150000"/>
                    </a:lnSpc>
                    <a:spcBef>
                      <a:spcPts val="300"/>
                    </a:spcBef>
                    <a:spcAft>
                      <a:spcPts val="0"/>
                    </a:spcAft>
                    <a:buClrTx/>
                    <a:buSzTx/>
                    <a:buFont typeface="Arial" panose="020B0604020202020204" pitchFamily="34" charset="0"/>
                    <a:buNone/>
                    <a:tabLst/>
                    <a:defRPr/>
                  </a:pPr>
                  <a:r>
                    <a:rPr kumimoji="0" lang="en-US" altLang="zh-CN" b="0" i="0" u="none" strike="noStrike" kern="100" cap="none" spc="0" normalizeH="0" baseline="0" noProof="0" dirty="0">
                      <a:ln>
                        <a:noFill/>
                      </a:ln>
                      <a:solidFill>
                        <a:prstClr val="black"/>
                      </a:solidFill>
                      <a:effectLst/>
                      <a:uLnTx/>
                      <a:uFillTx/>
                      <a:latin typeface="+mn-ea"/>
                      <a:cs typeface="Cambria Math" panose="02040503050406030204" charset="0"/>
                    </a:rPr>
                    <a:t>         </a:t>
                  </a:r>
                  <a:r>
                    <a:rPr kumimoji="0" lang="en-US" altLang="zh-CN" b="0" i="0" u="none" strike="noStrike" kern="100" cap="none" spc="0" normalizeH="0" noProof="0" dirty="0">
                      <a:ln>
                        <a:noFill/>
                      </a:ln>
                      <a:solidFill>
                        <a:prstClr val="black"/>
                      </a:solidFill>
                      <a:effectLst/>
                      <a:uLnTx/>
                      <a:uFillTx/>
                      <a:latin typeface="+mn-ea"/>
                      <a:cs typeface="Cambria Math" panose="02040503050406030204" charset="0"/>
                    </a:rPr>
                    <a:t> </a:t>
                  </a:r>
                  <a:r>
                    <a:rPr kumimoji="0" lang="en-US" altLang="zh-CN" b="0" i="0" u="none" strike="noStrike" kern="100" cap="none" spc="0" normalizeH="0" baseline="0" noProof="0" dirty="0">
                      <a:ln>
                        <a:noFill/>
                      </a:ln>
                      <a:solidFill>
                        <a:prstClr val="black"/>
                      </a:solidFill>
                      <a:effectLst/>
                      <a:uLnTx/>
                      <a:uFillTx/>
                      <a:latin typeface="+mn-ea"/>
                      <a:cs typeface="Cambria Math" panose="02040503050406030204" charset="0"/>
                    </a:rPr>
                    <a:t> </a:t>
                  </a:r>
                  <a14:m>
                    <m:oMath xmlns:m="http://schemas.openxmlformats.org/officeDocument/2006/math">
                      <m:f>
                        <m:f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fPr>
                        <m:num>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sSub>
                            <m:sSub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𝐿</m:t>
                              </m:r>
                            </m:e>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𝑡</m:t>
                              </m:r>
                            </m:sub>
                          </m:sSub>
                        </m:num>
                        <m:den>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𝑈</m:t>
                          </m:r>
                        </m:den>
                      </m:f>
                      <m:r>
                        <a:rPr kumimoji="0" lang="en-US" altLang="zh-CN" b="0" i="1" u="none" strike="noStrike" kern="100" cap="none" spc="0" normalizeH="0" baseline="0" noProof="0" dirty="0" smtClean="0">
                          <a:ln>
                            <a:noFill/>
                          </a:ln>
                          <a:solidFill>
                            <a:prstClr val="black"/>
                          </a:solidFill>
                          <a:effectLst/>
                          <a:uLnTx/>
                          <a:uFillTx/>
                          <a:latin typeface="Cambria Math" panose="02040503050406030204" pitchFamily="18" charset="0"/>
                          <a:cs typeface="Cambria Math" panose="02040503050406030204" charset="0"/>
                        </a:rPr>
                        <m:t>=</m:t>
                      </m:r>
                      <m:nary>
                        <m:naryPr>
                          <m:chr m:val="∑"/>
                          <m:limLoc m:val="undOv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naryPr>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𝑘</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=0</m:t>
                          </m:r>
                        </m:sub>
                        <m:sup>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𝑡</m:t>
                          </m:r>
                        </m:sup>
                        <m:e>
                          <m:f>
                            <m:f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fPr>
                            <m:num>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sSub>
                                <m:sSub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𝐿</m:t>
                                  </m:r>
                                </m:e>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𝑡</m:t>
                                  </m:r>
                                </m:sub>
                              </m:sSub>
                            </m:num>
                            <m:den>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sSub>
                                <m:sSub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𝑂</m:t>
                                  </m:r>
                                </m:e>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𝑡</m:t>
                                  </m:r>
                                </m:sub>
                              </m:sSub>
                            </m:den>
                          </m:f>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f>
                            <m:f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fPr>
                            <m:num>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sSub>
                                <m:sSub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𝑂</m:t>
                                  </m:r>
                                </m:e>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𝑡</m:t>
                                  </m:r>
                                </m:sub>
                              </m:sSub>
                            </m:num>
                            <m:den>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sSub>
                                <m:sSub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𝑆</m:t>
                                  </m:r>
                                </m:e>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𝑡</m:t>
                                  </m:r>
                                </m:sub>
                              </m:sSub>
                            </m:den>
                          </m:f>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d>
                            <m:d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dPr>
                            <m:e>
                              <m:nary>
                                <m:naryPr>
                                  <m:chr m:val="∏"/>
                                  <m:limLoc m:val="undOv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naryPr>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𝑗</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𝑘</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+1</m:t>
                                  </m:r>
                                </m:sub>
                                <m:sup>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𝑡</m:t>
                                  </m:r>
                                </m:sup>
                                <m:e>
                                  <m:f>
                                    <m:f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fPr>
                                    <m:num>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sSub>
                                        <m:sSub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𝑆</m:t>
                                          </m:r>
                                        </m:e>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𝑗</m:t>
                                          </m:r>
                                        </m:sub>
                                      </m:sSub>
                                    </m:num>
                                    <m:den>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sSub>
                                        <m:sSub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𝑆</m:t>
                                          </m:r>
                                        </m:e>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𝑗</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−1</m:t>
                                          </m:r>
                                        </m:sub>
                                      </m:sSub>
                                    </m:den>
                                  </m:f>
                                </m:e>
                              </m:nary>
                            </m:e>
                          </m:d>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f>
                            <m:f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fPr>
                            <m:num>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sSub>
                                <m:sSub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𝑆</m:t>
                                  </m:r>
                                </m:e>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𝑗</m:t>
                                  </m:r>
                                </m:sub>
                              </m:sSub>
                            </m:num>
                            <m:den>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𝑈</m:t>
                              </m:r>
                            </m:den>
                          </m:f>
                          <m:r>
                            <a:rPr kumimoji="0" lang="en-US" altLang="zh-CN" b="0" i="0"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 </m:t>
                          </m:r>
                        </m:e>
                      </m:nary>
                    </m:oMath>
                  </a14:m>
                  <a:endParaRPr kumimoji="0" lang="en-US" altLang="zh-CN" b="0" i="1" u="none" strike="noStrike" kern="100" cap="none" spc="0" normalizeH="0" baseline="0" noProof="0" dirty="0">
                    <a:ln>
                      <a:noFill/>
                    </a:ln>
                    <a:solidFill>
                      <a:prstClr val="black"/>
                    </a:solidFill>
                    <a:effectLst/>
                    <a:uLnTx/>
                    <a:uFillTx/>
                    <a:latin typeface="+mn-ea"/>
                    <a:cs typeface="Cambria Math" panose="02040503050406030204" charset="0"/>
                  </a:endParaRPr>
                </a:p>
                <a:p>
                  <a:pPr marL="0" marR="0" lvl="0" indent="0" algn="l" defTabSz="914400" rtl="0" eaLnBrk="1" fontAlgn="auto" latinLnBrk="0" hangingPunct="1">
                    <a:lnSpc>
                      <a:spcPct val="150000"/>
                    </a:lnSpc>
                    <a:spcBef>
                      <a:spcPts val="300"/>
                    </a:spcBef>
                    <a:spcAft>
                      <a:spcPts val="0"/>
                    </a:spcAft>
                    <a:buClrTx/>
                    <a:buSzTx/>
                    <a:buFont typeface="Arial" panose="020B0604020202020204" pitchFamily="34" charset="0"/>
                    <a:buNone/>
                    <a:tabLst/>
                    <a:defRPr/>
                  </a:pPr>
                  <a:r>
                    <a:rPr kumimoji="0" lang="en-US" altLang="zh-CN" b="0" u="none" strike="noStrike" kern="100" cap="none" spc="0" normalizeH="0" baseline="0" noProof="0" dirty="0">
                      <a:ln>
                        <a:noFill/>
                      </a:ln>
                      <a:solidFill>
                        <a:prstClr val="black"/>
                      </a:solidFill>
                      <a:effectLst/>
                      <a:uLnTx/>
                      <a:uFillTx/>
                      <a:cs typeface="Cambria Math" panose="02040503050406030204" charset="0"/>
                    </a:rPr>
                    <a:t>                      </a:t>
                  </a:r>
                  <a:r>
                    <a:rPr kumimoji="0" lang="en-US" altLang="zh-CN" b="0" u="none" strike="noStrike" kern="100" cap="none" spc="0" normalizeH="0" noProof="0" dirty="0">
                      <a:ln>
                        <a:noFill/>
                      </a:ln>
                      <a:solidFill>
                        <a:prstClr val="black"/>
                      </a:solidFill>
                      <a:effectLst/>
                      <a:uLnTx/>
                      <a:uFillTx/>
                      <a:cs typeface="Cambria Math" panose="02040503050406030204" charset="0"/>
                    </a:rPr>
                    <a:t>  </a:t>
                  </a:r>
                  <a14:m>
                    <m:oMath xmlns:m="http://schemas.openxmlformats.org/officeDocument/2006/math">
                      <m:f>
                        <m:f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fPr>
                        <m:num>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sSub>
                            <m:sSub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𝐿</m:t>
                              </m:r>
                            </m:e>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𝑡</m:t>
                              </m:r>
                            </m:sub>
                          </m:sSub>
                        </m:num>
                        <m:den>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𝑊</m:t>
                          </m:r>
                        </m:den>
                      </m:f>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nary>
                        <m:naryPr>
                          <m:chr m:val="∑"/>
                          <m:limLoc m:val="undOv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naryPr>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𝑘</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=0</m:t>
                          </m:r>
                        </m:sub>
                        <m:sup>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𝑡</m:t>
                          </m:r>
                        </m:sup>
                        <m:e>
                          <m:f>
                            <m:f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fPr>
                            <m:num>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sSub>
                                <m:sSub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𝐿</m:t>
                                  </m:r>
                                </m:e>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𝑡</m:t>
                                  </m:r>
                                </m:sub>
                              </m:sSub>
                            </m:num>
                            <m:den>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sSub>
                                <m:sSub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𝑂</m:t>
                                  </m:r>
                                </m:e>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𝑡</m:t>
                                  </m:r>
                                </m:sub>
                              </m:sSub>
                            </m:den>
                          </m:f>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f>
                            <m:f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fPr>
                            <m:num>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sSub>
                                <m:sSub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𝑂</m:t>
                                  </m:r>
                                </m:e>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𝑡</m:t>
                                  </m:r>
                                </m:sub>
                              </m:sSub>
                            </m:num>
                            <m:den>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sSub>
                                <m:sSub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𝑆</m:t>
                                  </m:r>
                                </m:e>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𝑡</m:t>
                                  </m:r>
                                </m:sub>
                              </m:sSub>
                            </m:den>
                          </m:f>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d>
                            <m:d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dPr>
                            <m:e>
                              <m:nary>
                                <m:naryPr>
                                  <m:chr m:val="∏"/>
                                  <m:limLoc m:val="undOv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naryPr>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𝑗</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𝑘</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+1</m:t>
                                  </m:r>
                                </m:sub>
                                <m:sup>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𝑡</m:t>
                                  </m:r>
                                </m:sup>
                                <m:e>
                                  <m:f>
                                    <m:f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fPr>
                                    <m:num>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sSub>
                                        <m:sSub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𝑆</m:t>
                                          </m:r>
                                        </m:e>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𝑗</m:t>
                                          </m:r>
                                        </m:sub>
                                      </m:sSub>
                                    </m:num>
                                    <m:den>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sSub>
                                        <m:sSub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𝑆</m:t>
                                          </m:r>
                                        </m:e>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𝑗</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−1</m:t>
                                          </m:r>
                                        </m:sub>
                                      </m:sSub>
                                    </m:den>
                                  </m:f>
                                </m:e>
                              </m:nary>
                            </m:e>
                          </m:d>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f>
                            <m:f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fPr>
                            <m:num>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sSub>
                                <m:sSubPr>
                                  <m:ctrlP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ctrlPr>
                                </m:sSubPr>
                                <m:e>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𝑆</m:t>
                                  </m:r>
                                </m:e>
                                <m:sub>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𝑗</m:t>
                                  </m:r>
                                </m:sub>
                              </m:sSub>
                            </m:num>
                            <m:den>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m:t>
                              </m:r>
                              <m:r>
                                <a:rPr kumimoji="0" lang="en-US" altLang="zh-CN" b="0" i="1"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𝑊</m:t>
                              </m:r>
                            </m:den>
                          </m:f>
                          <m:r>
                            <a:rPr kumimoji="0" lang="en-US" altLang="zh-CN" b="0" i="0" u="none" strike="noStrike" kern="100" cap="none" spc="0" normalizeH="0" baseline="0" noProof="0" dirty="0">
                              <a:ln>
                                <a:noFill/>
                              </a:ln>
                              <a:solidFill>
                                <a:prstClr val="black"/>
                              </a:solidFill>
                              <a:effectLst/>
                              <a:uLnTx/>
                              <a:uFillTx/>
                              <a:latin typeface="Cambria Math" panose="02040503050406030204" pitchFamily="18" charset="0"/>
                              <a:cs typeface="Cambria Math" panose="02040503050406030204" charset="0"/>
                            </a:rPr>
                            <m:t> </m:t>
                          </m:r>
                        </m:e>
                      </m:nary>
                    </m:oMath>
                  </a14:m>
                  <a:endParaRPr kumimoji="0" lang="en-US" altLang="zh-CN" b="0" i="1" u="none" strike="noStrike" kern="100" cap="none" spc="0" normalizeH="0" baseline="0" noProof="0" dirty="0">
                    <a:ln>
                      <a:noFill/>
                    </a:ln>
                    <a:solidFill>
                      <a:prstClr val="black"/>
                    </a:solidFill>
                    <a:effectLst/>
                    <a:uLnTx/>
                    <a:uFillTx/>
                    <a:latin typeface="+mn-ea"/>
                    <a:cs typeface="Cambria Math" panose="02040503050406030204" charset="0"/>
                  </a:endParaRPr>
                </a:p>
                <a:p>
                  <a:pPr marL="0" marR="0" lvl="0" indent="0" algn="l" defTabSz="914400" rtl="0" eaLnBrk="1" fontAlgn="auto" latinLnBrk="0" hangingPunct="1">
                    <a:lnSpc>
                      <a:spcPct val="150000"/>
                    </a:lnSpc>
                    <a:spcBef>
                      <a:spcPts val="300"/>
                    </a:spcBef>
                    <a:spcAft>
                      <a:spcPts val="0"/>
                    </a:spcAft>
                    <a:buClrTx/>
                    <a:buSzTx/>
                    <a:buFont typeface="Arial" panose="020B0604020202020204" pitchFamily="34" charset="0"/>
                    <a:buNone/>
                    <a:tabLst/>
                    <a:defRPr/>
                  </a:pPr>
                  <a:endParaRPr lang="en-US" altLang="zh-CN" i="1" kern="100" dirty="0">
                    <a:solidFill>
                      <a:prstClr val="black"/>
                    </a:solidFill>
                    <a:latin typeface="+mn-ea"/>
                    <a:cs typeface="Cambria Math" panose="02040503050406030204" charset="0"/>
                  </a:endParaRPr>
                </a:p>
                <a:p>
                  <a:pPr marL="0" marR="0" lvl="0" indent="0" algn="l" defTabSz="914400" rtl="0" eaLnBrk="1" fontAlgn="auto" latinLnBrk="0" hangingPunct="1">
                    <a:lnSpc>
                      <a:spcPct val="150000"/>
                    </a:lnSpc>
                    <a:spcBef>
                      <a:spcPts val="300"/>
                    </a:spcBef>
                    <a:spcAft>
                      <a:spcPts val="0"/>
                    </a:spcAft>
                    <a:buClrTx/>
                    <a:buSzTx/>
                    <a:buFont typeface="Arial" panose="020B0604020202020204" pitchFamily="34" charset="0"/>
                    <a:buNone/>
                    <a:tabLst/>
                    <a:defRPr/>
                  </a:pPr>
                  <a:endParaRPr kumimoji="0" lang="en-US" altLang="zh-CN" b="0" i="1" u="none" strike="noStrike" kern="100" cap="none" spc="0" normalizeH="0" baseline="0" noProof="0" dirty="0">
                    <a:ln>
                      <a:noFill/>
                    </a:ln>
                    <a:solidFill>
                      <a:prstClr val="black"/>
                    </a:solidFill>
                    <a:effectLst/>
                    <a:uLnTx/>
                    <a:uFillTx/>
                    <a:latin typeface="+mn-ea"/>
                    <a:cs typeface="Cambria Math" panose="02040503050406030204" charset="0"/>
                  </a:endParaRPr>
                </a:p>
                <a:p>
                  <a:pPr marL="0" marR="0" lvl="0" indent="0" algn="l" defTabSz="914400" rtl="0" eaLnBrk="1" fontAlgn="auto" latinLnBrk="0" hangingPunct="1">
                    <a:lnSpc>
                      <a:spcPct val="150000"/>
                    </a:lnSpc>
                    <a:spcBef>
                      <a:spcPts val="300"/>
                    </a:spcBef>
                    <a:spcAft>
                      <a:spcPts val="0"/>
                    </a:spcAft>
                    <a:buClrTx/>
                    <a:buSzTx/>
                    <a:buFont typeface="Arial" panose="020B0604020202020204" pitchFamily="34" charset="0"/>
                    <a:buNone/>
                    <a:tabLst/>
                    <a:defRPr/>
                  </a:pPr>
                  <a:endParaRPr kumimoji="0" lang="en-US" altLang="zh-CN" b="0" i="1" u="none" strike="noStrike" kern="100" cap="none" spc="0" normalizeH="0" baseline="0" noProof="0" dirty="0">
                    <a:ln>
                      <a:noFill/>
                    </a:ln>
                    <a:solidFill>
                      <a:prstClr val="black"/>
                    </a:solidFill>
                    <a:effectLst/>
                    <a:uLnTx/>
                    <a:uFillTx/>
                    <a:latin typeface="+mn-ea"/>
                    <a:cs typeface="Cambria Math" panose="02040503050406030204" charset="0"/>
                  </a:endParaRPr>
                </a:p>
                <a:p>
                  <a:pPr marL="0" marR="0" lvl="0" indent="0" algn="l" defTabSz="914400" rtl="0" eaLnBrk="1" fontAlgn="auto" latinLnBrk="0" hangingPunct="1">
                    <a:lnSpc>
                      <a:spcPct val="150000"/>
                    </a:lnSpc>
                    <a:spcBef>
                      <a:spcPts val="300"/>
                    </a:spcBef>
                    <a:spcAft>
                      <a:spcPts val="0"/>
                    </a:spcAft>
                    <a:buClrTx/>
                    <a:buSzTx/>
                    <a:buFont typeface="Arial" panose="020B0604020202020204" pitchFamily="34" charset="0"/>
                    <a:buNone/>
                    <a:tabLst/>
                    <a:defRPr/>
                  </a:pPr>
                  <a:endParaRPr kumimoji="0" lang="en-US" altLang="zh-CN" b="0" i="1" u="none" strike="noStrike" kern="100" cap="none" spc="0" normalizeH="0" baseline="0" noProof="0" dirty="0">
                    <a:ln>
                      <a:noFill/>
                    </a:ln>
                    <a:solidFill>
                      <a:prstClr val="black"/>
                    </a:solidFill>
                    <a:effectLst/>
                    <a:uLnTx/>
                    <a:uFillTx/>
                    <a:latin typeface="+mn-ea"/>
                    <a:cs typeface="Cambria Math" panose="02040503050406030204" charset="0"/>
                  </a:endParaRPr>
                </a:p>
                <a:p>
                  <a:pPr marL="0" marR="0" lvl="0" indent="0" algn="l" defTabSz="914400" rtl="0" eaLnBrk="1" fontAlgn="auto" latinLnBrk="0" hangingPunct="1">
                    <a:lnSpc>
                      <a:spcPct val="150000"/>
                    </a:lnSpc>
                    <a:spcBef>
                      <a:spcPts val="300"/>
                    </a:spcBef>
                    <a:spcAft>
                      <a:spcPts val="0"/>
                    </a:spcAft>
                    <a:buClrTx/>
                    <a:buSzTx/>
                    <a:buFontTx/>
                    <a:buNone/>
                    <a:tabLst/>
                    <a:defRPr/>
                  </a:pPr>
                  <a:r>
                    <a:rPr kumimoji="0" lang="en-US" altLang="zh-CN" b="0" i="0" u="none" strike="noStrike" kern="100" cap="none" spc="0" normalizeH="0" baseline="0" noProof="0" dirty="0">
                      <a:ln>
                        <a:noFill/>
                      </a:ln>
                      <a:solidFill>
                        <a:prstClr val="black"/>
                      </a:solidFill>
                      <a:effectLst/>
                      <a:uLnTx/>
                      <a:uFillTx/>
                      <a:latin typeface="+mn-ea"/>
                      <a:cs typeface="Times New Roman" panose="02020603050405020304" pitchFamily="18" charset="0"/>
                    </a:rPr>
                    <a:t>                         </a:t>
                  </a:r>
                  <a:r>
                    <a:rPr kumimoji="0" lang="en-US" altLang="zh-CN" b="0" i="0" u="none" strike="noStrike" kern="100" cap="none" spc="0" normalizeH="0" baseline="0" noProof="0" dirty="0">
                      <a:ln>
                        <a:noFill/>
                      </a:ln>
                      <a:solidFill>
                        <a:prstClr val="black"/>
                      </a:solidFill>
                      <a:effectLst/>
                      <a:uLnTx/>
                      <a:uFillTx/>
                      <a:latin typeface="+mn-ea"/>
                      <a:cs typeface="Cambria Math" panose="02040503050406030204" charset="0"/>
                      <a:sym typeface="+mn-ea"/>
                    </a:rPr>
                    <a:t> </a:t>
                  </a:r>
                  <a:r>
                    <a:rPr kumimoji="0" lang="en-US" altLang="zh-CN" b="0" i="0" u="none" strike="noStrike" kern="100" cap="none" spc="0" normalizeH="0" baseline="0" noProof="0" dirty="0">
                      <a:ln>
                        <a:noFill/>
                      </a:ln>
                      <a:solidFill>
                        <a:prstClr val="black"/>
                      </a:solidFill>
                      <a:effectLst/>
                      <a:uLnTx/>
                      <a:uFillTx/>
                      <a:latin typeface="+mn-ea"/>
                      <a:cs typeface="Times New Roman" panose="02020603050405020304" pitchFamily="18" charset="0"/>
                    </a:rPr>
                    <a:t>  </a:t>
                  </a:r>
                </a:p>
                <a:p>
                  <a:pPr marL="0" marR="0" lvl="0" indent="0" algn="ctr" defTabSz="914400" rtl="0" eaLnBrk="1" fontAlgn="auto" latinLnBrk="0" hangingPunct="1">
                    <a:lnSpc>
                      <a:spcPct val="150000"/>
                    </a:lnSpc>
                    <a:spcBef>
                      <a:spcPts val="300"/>
                    </a:spcBef>
                    <a:spcAft>
                      <a:spcPts val="0"/>
                    </a:spcAft>
                    <a:buClrTx/>
                    <a:buSzTx/>
                    <a:buFontTx/>
                    <a:buNone/>
                    <a:tabLst/>
                    <a:defRPr/>
                  </a:pPr>
                  <a:endParaRPr kumimoji="0" lang="en-US" altLang="zh-CN" b="0" i="0" u="none" strike="noStrike" kern="100" cap="none" spc="0" normalizeH="0" baseline="0" noProof="0" dirty="0">
                    <a:ln>
                      <a:noFill/>
                    </a:ln>
                    <a:solidFill>
                      <a:prstClr val="black"/>
                    </a:solidFill>
                    <a:effectLst/>
                    <a:uLnTx/>
                    <a:uFillTx/>
                    <a:latin typeface="+mn-ea"/>
                    <a:cs typeface="Times New Roman" panose="02020603050405020304" pitchFamily="18" charset="0"/>
                  </a:endParaRPr>
                </a:p>
                <a:p>
                  <a:pPr marL="0" marR="0" lvl="0" indent="0" algn="l" defTabSz="914400" rtl="0" eaLnBrk="1" fontAlgn="auto" latinLnBrk="0" hangingPunct="1">
                    <a:lnSpc>
                      <a:spcPct val="150000"/>
                    </a:lnSpc>
                    <a:spcBef>
                      <a:spcPts val="3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b="0" i="0"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sym typeface="+mn-ea"/>
                          </a:rPr>
                          <m:t>   </m:t>
                        </m:r>
                      </m:oMath>
                    </m:oMathPara>
                  </a14:m>
                  <a:endParaRPr kumimoji="0" lang="en-US" altLang="zh-CN" b="0" i="0" u="none" strike="noStrike" kern="10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952006" y="2087367"/>
                  <a:ext cx="6037035" cy="3930614"/>
                </a:xfrm>
                <a:prstGeom prst="rect">
                  <a:avLst/>
                </a:prstGeom>
                <a:blipFill>
                  <a:blip r:embed="rId6"/>
                  <a:stretch>
                    <a:fillRect l="-894" t="-5026"/>
                  </a:stretch>
                </a:blipFill>
                <a:effectLst/>
              </p:spPr>
              <p:txBody>
                <a:bodyPr/>
                <a:lstStyle/>
                <a:p>
                  <a:r>
                    <a:rPr lang="zh-CN" altLang="en-US">
                      <a:noFill/>
                    </a:rPr>
                    <a:t> </a:t>
                  </a:r>
                </a:p>
              </p:txBody>
            </p:sp>
          </mc:Fallback>
        </mc:AlternateContent>
      </p:grpSp>
      <p:sp>
        <p:nvSpPr>
          <p:cNvPr id="12" name="文本框 11"/>
          <p:cNvSpPr txBox="1"/>
          <p:nvPr>
            <p:custDataLst>
              <p:tags r:id="rId1"/>
            </p:custDataLst>
          </p:nvPr>
        </p:nvSpPr>
        <p:spPr>
          <a:xfrm>
            <a:off x="6532880" y="3463746"/>
            <a:ext cx="4333240" cy="26860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grpSp>
        <p:nvGrpSpPr>
          <p:cNvPr id="29" name="组合 28"/>
          <p:cNvGrpSpPr/>
          <p:nvPr/>
        </p:nvGrpSpPr>
        <p:grpSpPr>
          <a:xfrm>
            <a:off x="6742430" y="1363166"/>
            <a:ext cx="4779645" cy="5145544"/>
            <a:chOff x="935989" y="1626075"/>
            <a:chExt cx="6053052" cy="4592074"/>
          </a:xfrm>
        </p:grpSpPr>
        <p:sp>
          <p:nvSpPr>
            <p:cNvPr id="30" name="文本框 29"/>
            <p:cNvSpPr txBox="1"/>
            <p:nvPr>
              <p:custDataLst>
                <p:tags r:id="rId2"/>
              </p:custDataLst>
            </p:nvPr>
          </p:nvSpPr>
          <p:spPr>
            <a:xfrm>
              <a:off x="935989" y="1626075"/>
              <a:ext cx="6053051" cy="410856"/>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优缺点</a:t>
              </a:r>
            </a:p>
          </p:txBody>
        </p:sp>
        <mc:AlternateContent xmlns:mc="http://schemas.openxmlformats.org/markup-compatibility/2006" xmlns:a14="http://schemas.microsoft.com/office/drawing/2010/main">
          <mc:Choice Requires="a14">
            <p:sp>
              <p:nvSpPr>
                <p:cNvPr id="31" name="文本框 30"/>
                <p:cNvSpPr txBox="1"/>
                <p:nvPr>
                  <p:custDataLst>
                    <p:tags r:id="rId3"/>
                  </p:custDataLst>
                </p:nvPr>
              </p:nvSpPr>
              <p:spPr>
                <a:xfrm>
                  <a:off x="952005" y="2087367"/>
                  <a:ext cx="6037036" cy="4130782"/>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noAutofit/>
                </a:bodyPr>
                <a:lstStyle/>
                <a:p>
                  <a:pPr marL="0" marR="0" lvl="0" indent="0" algn="l" defTabSz="914400" rtl="0" eaLnBrk="1" fontAlgn="auto" latinLnBrk="0" hangingPunct="1">
                    <a:lnSpc>
                      <a:spcPct val="150000"/>
                    </a:lnSpc>
                    <a:spcBef>
                      <a:spcPts val="300"/>
                    </a:spcBef>
                    <a:spcAft>
                      <a:spcPts val="0"/>
                    </a:spcAft>
                    <a:buClrTx/>
                    <a:buSzTx/>
                    <a:buFont typeface="Arial" panose="020B0604020202020204" pitchFamily="34" charset="0"/>
                    <a:buNone/>
                    <a:tabLst/>
                    <a:defRPr/>
                  </a:pPr>
                  <a:r>
                    <a:rPr kumimoji="0" lang="en-US" altLang="zh-CN" b="0" i="0" u="none" strike="noStrike" kern="100" cap="none" spc="0" normalizeH="0" baseline="0" noProof="0" dirty="0">
                      <a:ln>
                        <a:noFill/>
                      </a:ln>
                      <a:solidFill>
                        <a:prstClr val="black"/>
                      </a:solidFill>
                      <a:effectLst/>
                      <a:uLnTx/>
                      <a:uFillTx/>
                      <a:latin typeface="+mn-ea"/>
                      <a:cs typeface="Cambria Math" panose="02040503050406030204" charset="0"/>
                    </a:rPr>
                    <a:t>   </a:t>
                  </a:r>
                  <a:r>
                    <a:rPr kumimoji="0" lang="zh-CN" altLang="en-US" b="1" i="0" u="none" strike="noStrike" kern="100" cap="none" spc="0" normalizeH="0" baseline="0" noProof="0" dirty="0">
                      <a:ln>
                        <a:noFill/>
                      </a:ln>
                      <a:solidFill>
                        <a:srgbClr val="FF0000"/>
                      </a:solidFill>
                      <a:effectLst/>
                      <a:uLnTx/>
                      <a:uFillTx/>
                      <a:latin typeface="+mn-ea"/>
                      <a:cs typeface="Cambria Math" panose="02040503050406030204" charset="0"/>
                    </a:rPr>
                    <a:t>优点</a:t>
                  </a:r>
                  <a:r>
                    <a:rPr kumimoji="0" lang="zh-CN" altLang="en-US" b="0" i="0" u="none" strike="noStrike" kern="100" cap="none" spc="0" normalizeH="0" baseline="0" noProof="0" dirty="0">
                      <a:ln>
                        <a:noFill/>
                      </a:ln>
                      <a:solidFill>
                        <a:prstClr val="black"/>
                      </a:solidFill>
                      <a:effectLst/>
                      <a:uLnTx/>
                      <a:uFillTx/>
                      <a:latin typeface="+mn-ea"/>
                      <a:cs typeface="Cambria Math" panose="02040503050406030204" charset="0"/>
                    </a:rPr>
                    <a:t>：</a:t>
                  </a:r>
                </a:p>
                <a:p>
                  <a:pPr marL="342900" marR="0" lvl="0" indent="-342900" algn="l" defTabSz="914400" rtl="0" eaLnBrk="1" fontAlgn="auto" latinLnBrk="0" hangingPunct="1">
                    <a:lnSpc>
                      <a:spcPct val="150000"/>
                    </a:lnSpc>
                    <a:spcBef>
                      <a:spcPts val="300"/>
                    </a:spcBef>
                    <a:spcAft>
                      <a:spcPts val="0"/>
                    </a:spcAft>
                    <a:buClrTx/>
                    <a:buSzTx/>
                    <a:buFont typeface="Arial" panose="020B0604020202020204" pitchFamily="34" charset="0"/>
                    <a:buChar char="•"/>
                    <a:tabLst/>
                    <a:defRPr/>
                  </a:pPr>
                  <a:r>
                    <a:rPr kumimoji="0" lang="en-US" altLang="zh-CN" b="0" i="0" u="none" strike="noStrike" kern="100" cap="none" spc="0" normalizeH="0" baseline="0" noProof="0" dirty="0">
                      <a:ln>
                        <a:noFill/>
                      </a:ln>
                      <a:solidFill>
                        <a:prstClr val="black"/>
                      </a:solidFill>
                      <a:effectLst/>
                      <a:uLnTx/>
                      <a:uFillTx/>
                      <a:latin typeface="+mn-ea"/>
                      <a:cs typeface="Cambria Math" panose="02040503050406030204" charset="0"/>
                    </a:rPr>
                    <a:t>能够处理变长序列数据，具有记忆功能；</a:t>
                  </a:r>
                </a:p>
                <a:p>
                  <a:pPr marL="342900" marR="0" lvl="0" indent="-342900" algn="l" defTabSz="914400" rtl="0" eaLnBrk="1" fontAlgn="auto" latinLnBrk="0" hangingPunct="1">
                    <a:lnSpc>
                      <a:spcPct val="150000"/>
                    </a:lnSpc>
                    <a:spcBef>
                      <a:spcPts val="300"/>
                    </a:spcBef>
                    <a:spcAft>
                      <a:spcPts val="0"/>
                    </a:spcAft>
                    <a:buClrTx/>
                    <a:buSzTx/>
                    <a:buFont typeface="Arial" panose="020B0604020202020204" pitchFamily="34" charset="0"/>
                    <a:buChar char="•"/>
                    <a:tabLst/>
                    <a:defRPr/>
                  </a:pPr>
                  <a:r>
                    <a:rPr kumimoji="0" lang="en-US" altLang="zh-CN" b="0" i="0" u="none" strike="noStrike" kern="100" cap="none" spc="0" normalizeH="0" baseline="0" noProof="0" dirty="0">
                      <a:ln>
                        <a:noFill/>
                      </a:ln>
                      <a:solidFill>
                        <a:prstClr val="black"/>
                      </a:solidFill>
                      <a:effectLst/>
                      <a:uLnTx/>
                      <a:uFillTx/>
                      <a:latin typeface="+mn-ea"/>
                      <a:cs typeface="Cambria Math" panose="02040503050406030204" charset="0"/>
                    </a:rPr>
                    <a:t>能够处理具有时间顺序性的序列数据，如语音识别、自然语言处理等；</a:t>
                  </a:r>
                </a:p>
                <a:p>
                  <a:pPr marL="0" marR="0" lvl="0" indent="0" algn="l" defTabSz="914400" rtl="0" eaLnBrk="1" fontAlgn="auto" latinLnBrk="0" hangingPunct="1">
                    <a:lnSpc>
                      <a:spcPct val="150000"/>
                    </a:lnSpc>
                    <a:spcBef>
                      <a:spcPts val="300"/>
                    </a:spcBef>
                    <a:spcAft>
                      <a:spcPts val="0"/>
                    </a:spcAft>
                    <a:buClrTx/>
                    <a:buSzTx/>
                    <a:buFont typeface="Arial" panose="020B0604020202020204" pitchFamily="34" charset="0"/>
                    <a:buNone/>
                    <a:tabLst/>
                    <a:defRPr/>
                  </a:pPr>
                  <a:r>
                    <a:rPr kumimoji="0" lang="en-US" altLang="zh-CN" b="0" i="0" u="none" strike="noStrike" kern="100" cap="none" spc="0" normalizeH="0" baseline="0" noProof="0" dirty="0">
                      <a:ln>
                        <a:noFill/>
                      </a:ln>
                      <a:solidFill>
                        <a:prstClr val="black"/>
                      </a:solidFill>
                      <a:effectLst/>
                      <a:uLnTx/>
                      <a:uFillTx/>
                      <a:latin typeface="+mn-ea"/>
                      <a:cs typeface="Cambria Math" panose="02040503050406030204" charset="0"/>
                    </a:rPr>
                    <a:t>    </a:t>
                  </a:r>
                  <a:r>
                    <a:rPr kumimoji="0" lang="zh-CN" altLang="en-US" b="1" i="0" u="none" strike="noStrike" kern="100" cap="none" spc="0" normalizeH="0" baseline="0" noProof="0" dirty="0">
                      <a:ln>
                        <a:noFill/>
                      </a:ln>
                      <a:solidFill>
                        <a:srgbClr val="FF0000"/>
                      </a:solidFill>
                      <a:effectLst/>
                      <a:uLnTx/>
                      <a:uFillTx/>
                      <a:latin typeface="+mn-ea"/>
                      <a:cs typeface="Cambria Math" panose="02040503050406030204" charset="0"/>
                    </a:rPr>
                    <a:t>缺点</a:t>
                  </a:r>
                  <a:r>
                    <a:rPr kumimoji="0" lang="zh-CN" altLang="en-US" b="0" i="0" u="none" strike="noStrike" kern="100" cap="none" spc="0" normalizeH="0" baseline="0" noProof="0" dirty="0">
                      <a:ln>
                        <a:noFill/>
                      </a:ln>
                      <a:solidFill>
                        <a:prstClr val="black"/>
                      </a:solidFill>
                      <a:effectLst/>
                      <a:uLnTx/>
                      <a:uFillTx/>
                      <a:latin typeface="+mn-ea"/>
                      <a:cs typeface="Cambria Math" panose="02040503050406030204" charset="0"/>
                    </a:rPr>
                    <a:t>：</a:t>
                  </a:r>
                </a:p>
                <a:p>
                  <a:pPr marL="342900" marR="0" lvl="0" indent="-342900" algn="l" defTabSz="914400" rtl="0" eaLnBrk="1" fontAlgn="auto" latinLnBrk="0" hangingPunct="1">
                    <a:lnSpc>
                      <a:spcPct val="150000"/>
                    </a:lnSpc>
                    <a:spcBef>
                      <a:spcPts val="300"/>
                    </a:spcBef>
                    <a:spcAft>
                      <a:spcPts val="0"/>
                    </a:spcAft>
                    <a:buClrTx/>
                    <a:buSzTx/>
                    <a:buFont typeface="Arial" panose="020B0604020202020204" pitchFamily="34" charset="0"/>
                    <a:buChar char="•"/>
                    <a:tabLst/>
                    <a:defRPr/>
                  </a:pPr>
                  <a:r>
                    <a:rPr kumimoji="0" lang="zh-CN" altLang="en-US" b="0" i="0" u="none" strike="noStrike" kern="100" cap="none" spc="0" normalizeH="0" baseline="0" noProof="0" dirty="0">
                      <a:ln>
                        <a:noFill/>
                      </a:ln>
                      <a:solidFill>
                        <a:prstClr val="black"/>
                      </a:solidFill>
                      <a:effectLst/>
                      <a:uLnTx/>
                      <a:uFillTx/>
                      <a:latin typeface="+mn-ea"/>
                      <a:cs typeface="Cambria Math" panose="02040503050406030204" charset="0"/>
                    </a:rPr>
                    <a:t>由于序列数据的处理方式是逐步进行的，无法并行化处理，训练速度较慢；</a:t>
                  </a:r>
                </a:p>
                <a:p>
                  <a:pPr marL="342900" marR="0" lvl="0" indent="-342900" algn="l" defTabSz="914400" rtl="0" eaLnBrk="1" fontAlgn="auto" latinLnBrk="0" hangingPunct="1">
                    <a:lnSpc>
                      <a:spcPct val="150000"/>
                    </a:lnSpc>
                    <a:spcBef>
                      <a:spcPts val="300"/>
                    </a:spcBef>
                    <a:spcAft>
                      <a:spcPts val="0"/>
                    </a:spcAft>
                    <a:buClrTx/>
                    <a:buSzTx/>
                    <a:buFont typeface="Arial" panose="020B0604020202020204" pitchFamily="34" charset="0"/>
                    <a:buChar char="•"/>
                    <a:tabLst/>
                    <a:defRPr/>
                  </a:pPr>
                  <a:r>
                    <a:rPr kumimoji="0" lang="zh-CN" altLang="en-US" b="0" i="0" u="none" strike="noStrike" kern="100" cap="none" spc="0" normalizeH="0" baseline="0" noProof="0" dirty="0">
                      <a:ln>
                        <a:noFill/>
                      </a:ln>
                      <a:solidFill>
                        <a:prstClr val="black"/>
                      </a:solidFill>
                      <a:effectLst/>
                      <a:uLnTx/>
                      <a:uFillTx/>
                      <a:latin typeface="+mn-ea"/>
                      <a:cs typeface="Cambria Math" panose="02040503050406030204" charset="0"/>
                    </a:rPr>
                    <a:t>难以处理长序列，在反向传播过程中容易出现梯度消失或爆炸的情况；</a:t>
                  </a:r>
                </a:p>
                <a:p>
                  <a:pPr marL="0" marR="0" lvl="0" indent="0" algn="l" defTabSz="914400" rtl="0" eaLnBrk="1" fontAlgn="auto" latinLnBrk="0" hangingPunct="1">
                    <a:lnSpc>
                      <a:spcPct val="150000"/>
                    </a:lnSpc>
                    <a:spcBef>
                      <a:spcPts val="300"/>
                    </a:spcBef>
                    <a:spcAft>
                      <a:spcPts val="0"/>
                    </a:spcAft>
                    <a:buClrTx/>
                    <a:buSzTx/>
                    <a:buFont typeface="Arial" panose="020B0604020202020204" pitchFamily="34" charset="0"/>
                    <a:buNone/>
                    <a:tabLst/>
                    <a:defRPr/>
                  </a:pPr>
                  <a:r>
                    <a:rPr kumimoji="0" lang="en-US" altLang="zh-CN" b="0" i="0" u="none" strike="noStrike" kern="100" cap="none" spc="0" normalizeH="0" baseline="0" noProof="0" dirty="0">
                      <a:ln>
                        <a:noFill/>
                      </a:ln>
                      <a:solidFill>
                        <a:prstClr val="black"/>
                      </a:solidFill>
                      <a:effectLst/>
                      <a:uLnTx/>
                      <a:uFillTx/>
                      <a:latin typeface="+mn-ea"/>
                      <a:cs typeface="Cambria Math" panose="02040503050406030204" charset="0"/>
                    </a:rPr>
                    <a:t>          </a:t>
                  </a:r>
                  <a:endParaRPr kumimoji="0" lang="en-US" altLang="zh-CN" b="0" i="1" u="none" strike="noStrike" kern="100" cap="none" spc="0" normalizeH="0" baseline="0" noProof="0" dirty="0">
                    <a:ln>
                      <a:noFill/>
                    </a:ln>
                    <a:solidFill>
                      <a:prstClr val="black"/>
                    </a:solidFill>
                    <a:effectLst/>
                    <a:uLnTx/>
                    <a:uFillTx/>
                    <a:latin typeface="+mn-ea"/>
                    <a:cs typeface="Cambria Math" panose="02040503050406030204" charset="0"/>
                  </a:endParaRPr>
                </a:p>
                <a:p>
                  <a:pPr marL="0" marR="0" lvl="0" indent="0" algn="l" defTabSz="914400" rtl="0" eaLnBrk="1" fontAlgn="auto" latinLnBrk="0" hangingPunct="1">
                    <a:lnSpc>
                      <a:spcPct val="150000"/>
                    </a:lnSpc>
                    <a:spcBef>
                      <a:spcPts val="300"/>
                    </a:spcBef>
                    <a:spcAft>
                      <a:spcPts val="0"/>
                    </a:spcAft>
                    <a:buClrTx/>
                    <a:buSzTx/>
                    <a:buFontTx/>
                    <a:buNone/>
                    <a:tabLst/>
                    <a:defRPr/>
                  </a:pPr>
                  <a:r>
                    <a:rPr kumimoji="0" lang="en-US" altLang="zh-CN" b="0" i="0" u="none" strike="noStrike" kern="100" cap="none" spc="0" normalizeH="0" baseline="0" noProof="0" dirty="0">
                      <a:ln>
                        <a:noFill/>
                      </a:ln>
                      <a:solidFill>
                        <a:prstClr val="black"/>
                      </a:solidFill>
                      <a:effectLst/>
                      <a:uLnTx/>
                      <a:uFillTx/>
                      <a:latin typeface="+mn-ea"/>
                      <a:cs typeface="Times New Roman" panose="02020603050405020304" pitchFamily="18" charset="0"/>
                    </a:rPr>
                    <a:t>                         </a:t>
                  </a:r>
                  <a:r>
                    <a:rPr kumimoji="0" lang="en-US" altLang="zh-CN" b="0" i="0" u="none" strike="noStrike" kern="100" cap="none" spc="0" normalizeH="0" baseline="0" noProof="0" dirty="0">
                      <a:ln>
                        <a:noFill/>
                      </a:ln>
                      <a:solidFill>
                        <a:prstClr val="black"/>
                      </a:solidFill>
                      <a:effectLst/>
                      <a:uLnTx/>
                      <a:uFillTx/>
                      <a:latin typeface="+mn-ea"/>
                      <a:cs typeface="Cambria Math" panose="02040503050406030204" charset="0"/>
                      <a:sym typeface="+mn-ea"/>
                    </a:rPr>
                    <a:t> </a:t>
                  </a:r>
                  <a:r>
                    <a:rPr kumimoji="0" lang="en-US" altLang="zh-CN" b="0" i="0" u="none" strike="noStrike" kern="100" cap="none" spc="0" normalizeH="0" baseline="0" noProof="0" dirty="0">
                      <a:ln>
                        <a:noFill/>
                      </a:ln>
                      <a:solidFill>
                        <a:prstClr val="black"/>
                      </a:solidFill>
                      <a:effectLst/>
                      <a:uLnTx/>
                      <a:uFillTx/>
                      <a:latin typeface="+mn-ea"/>
                      <a:cs typeface="Times New Roman" panose="02020603050405020304" pitchFamily="18" charset="0"/>
                    </a:rPr>
                    <a:t>  </a:t>
                  </a:r>
                </a:p>
                <a:p>
                  <a:pPr marL="0" marR="0" lvl="0" indent="0" algn="ctr" defTabSz="914400" rtl="0" eaLnBrk="1" fontAlgn="auto" latinLnBrk="0" hangingPunct="1">
                    <a:lnSpc>
                      <a:spcPct val="150000"/>
                    </a:lnSpc>
                    <a:spcBef>
                      <a:spcPts val="300"/>
                    </a:spcBef>
                    <a:spcAft>
                      <a:spcPts val="0"/>
                    </a:spcAft>
                    <a:buClrTx/>
                    <a:buSzTx/>
                    <a:buFontTx/>
                    <a:buNone/>
                    <a:tabLst/>
                    <a:defRPr/>
                  </a:pPr>
                  <a:endParaRPr kumimoji="0" lang="en-US" altLang="zh-CN" b="0" i="0" u="none" strike="noStrike" kern="100" cap="none" spc="0" normalizeH="0" baseline="0" noProof="0" dirty="0">
                    <a:ln>
                      <a:noFill/>
                    </a:ln>
                    <a:solidFill>
                      <a:prstClr val="black"/>
                    </a:solidFill>
                    <a:effectLst/>
                    <a:uLnTx/>
                    <a:uFillTx/>
                    <a:latin typeface="+mn-ea"/>
                    <a:cs typeface="Times New Roman" panose="02020603050405020304" pitchFamily="18" charset="0"/>
                  </a:endParaRPr>
                </a:p>
                <a:p>
                  <a:pPr marL="0" marR="0" lvl="0" indent="0" algn="l" defTabSz="914400" rtl="0" eaLnBrk="1" fontAlgn="auto" latinLnBrk="0" hangingPunct="1">
                    <a:lnSpc>
                      <a:spcPct val="150000"/>
                    </a:lnSpc>
                    <a:spcBef>
                      <a:spcPts val="3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b="0" i="0"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sym typeface="+mn-ea"/>
                          </a:rPr>
                          <m:t>   </m:t>
                        </m:r>
                      </m:oMath>
                    </m:oMathPara>
                  </a14:m>
                  <a:endParaRPr kumimoji="0" lang="en-US" altLang="zh-CN" b="0" i="0" u="none" strike="noStrike" kern="10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31" name="文本框 30"/>
                <p:cNvSpPr txBox="1">
                  <a:spLocks noRot="1" noChangeAspect="1" noMove="1" noResize="1" noEditPoints="1" noAdjustHandles="1" noChangeArrowheads="1" noChangeShapeType="1" noTextEdit="1"/>
                </p:cNvSpPr>
                <p:nvPr>
                  <p:custDataLst>
                    <p:tags r:id="rId7"/>
                  </p:custDataLst>
                </p:nvPr>
              </p:nvSpPr>
              <p:spPr>
                <a:xfrm>
                  <a:off x="952005" y="2087367"/>
                  <a:ext cx="6037036" cy="4130782"/>
                </a:xfrm>
                <a:prstGeom prst="rect">
                  <a:avLst/>
                </a:prstGeom>
                <a:blipFill>
                  <a:blip r:embed="rId8"/>
                  <a:stretch>
                    <a:fillRect l="-767"/>
                  </a:stretch>
                </a:blipFill>
                <a:effectLst/>
              </p:spPr>
              <p:txBody>
                <a:bodyPr/>
                <a:lstStyle/>
                <a:p>
                  <a:r>
                    <a:rPr lang="zh-CN" altLang="en-US">
                      <a:noFill/>
                    </a:rPr>
                    <a:t> </a:t>
                  </a:r>
                </a:p>
              </p:txBody>
            </p:sp>
          </mc:Fallback>
        </mc:AlternateContent>
      </p:grpSp>
      <p:sp>
        <p:nvSpPr>
          <p:cNvPr id="3" name="矩形 2">
            <a:extLst>
              <a:ext uri="{FF2B5EF4-FFF2-40B4-BE49-F238E27FC236}">
                <a16:creationId xmlns:a16="http://schemas.microsoft.com/office/drawing/2014/main" id="{41A28794-8802-1167-9570-322AD652E2CA}"/>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5" name="矩形 4">
            <a:extLst>
              <a:ext uri="{FF2B5EF4-FFF2-40B4-BE49-F238E27FC236}">
                <a16:creationId xmlns:a16="http://schemas.microsoft.com/office/drawing/2014/main" id="{8BE6D01C-FE88-878E-ADA1-1CA19698A857}"/>
              </a:ext>
            </a:extLst>
          </p:cNvPr>
          <p:cNvSpPr/>
          <p:nvPr/>
        </p:nvSpPr>
        <p:spPr>
          <a:xfrm>
            <a:off x="5646982" y="0"/>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RNN</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a:extLst>
              <a:ext uri="{FF2B5EF4-FFF2-40B4-BE49-F238E27FC236}">
                <a16:creationId xmlns:a16="http://schemas.microsoft.com/office/drawing/2014/main" id="{9726F3D6-3B49-4B90-06A3-8F0C611512F4}"/>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8" name="矩形 7">
            <a:extLst>
              <a:ext uri="{FF2B5EF4-FFF2-40B4-BE49-F238E27FC236}">
                <a16:creationId xmlns:a16="http://schemas.microsoft.com/office/drawing/2014/main" id="{85219520-E30A-BCAF-C086-765CD32A409F}"/>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10D8A3A8-3159-DFAB-4911-1A3BDD02EDE1}"/>
              </a:ext>
            </a:extLst>
          </p:cNvPr>
          <p:cNvPicPr>
            <a:picLocks noChangeAspect="1"/>
          </p:cNvPicPr>
          <p:nvPr/>
        </p:nvPicPr>
        <p:blipFill rotWithShape="1">
          <a:blip r:embed="rId9">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3" name="矩形 12">
            <a:extLst>
              <a:ext uri="{FF2B5EF4-FFF2-40B4-BE49-F238E27FC236}">
                <a16:creationId xmlns:a16="http://schemas.microsoft.com/office/drawing/2014/main" id="{3734BE27-8A16-0381-86C5-E7D00F9AB5C7}"/>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介绍</a:t>
            </a:r>
            <a:endParaRPr lang="en-US" altLang="zh-CN"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
          <p:cNvPicPr>
            <a:picLocks noChangeAspect="1"/>
          </p:cNvPicPr>
          <p:nvPr/>
        </p:nvPicPr>
        <p:blipFill>
          <a:blip r:embed="rId4"/>
          <a:stretch>
            <a:fillRect/>
          </a:stretch>
        </p:blipFill>
        <p:spPr>
          <a:xfrm>
            <a:off x="1392555" y="1223010"/>
            <a:ext cx="8136255" cy="4650105"/>
          </a:xfrm>
          <a:prstGeom prst="rect">
            <a:avLst/>
          </a:prstGeom>
        </p:spPr>
      </p:pic>
      <p:sp>
        <p:nvSpPr>
          <p:cNvPr id="9" name="文本框 8"/>
          <p:cNvSpPr txBox="1"/>
          <p:nvPr>
            <p:custDataLst>
              <p:tags r:id="rId1"/>
            </p:custDataLst>
          </p:nvPr>
        </p:nvSpPr>
        <p:spPr>
          <a:xfrm>
            <a:off x="4034099" y="5873115"/>
            <a:ext cx="3148965" cy="36957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RNN</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台风轨迹预测效果</a:t>
            </a:r>
          </a:p>
        </p:txBody>
      </p:sp>
      <mc:AlternateContent xmlns:mc="http://schemas.openxmlformats.org/markup-compatibility/2006" xmlns:a14="http://schemas.microsoft.com/office/drawing/2010/main">
        <mc:Choice Requires="a14">
          <p:sp>
            <p:nvSpPr>
              <p:cNvPr id="27" name="矩形 26"/>
              <p:cNvSpPr/>
              <p:nvPr>
                <p:custDataLst>
                  <p:tags r:id="rId2"/>
                </p:custDataLst>
              </p:nvPr>
            </p:nvSpPr>
            <p:spPr>
              <a:xfrm>
                <a:off x="9852610" y="4544510"/>
                <a:ext cx="2025452" cy="972015"/>
              </a:xfrm>
              <a:prstGeom prst="rect">
                <a:avLst/>
              </a:prstGeom>
              <a:solidFill>
                <a:srgbClr val="F2ECDE"/>
              </a:solidFill>
              <a:ln w="6350">
                <a:solidFill>
                  <a:schemeClr val="bg2">
                    <a:lumMod val="50000"/>
                  </a:schemeClr>
                </a:solidFill>
              </a:ln>
              <a:effectLst>
                <a:outerShdw blurRad="50800" dist="38100" dir="2700000" sx="102000" sy="102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1" i="1" u="none" strike="noStrike" kern="1200" cap="none" spc="0" normalizeH="0" baseline="0" noProof="0" dirty="0">
                  <a:ln>
                    <a:noFill/>
                  </a:ln>
                  <a:solidFill>
                    <a:prstClr val="black"/>
                  </a:solidFill>
                  <a:effectLst/>
                  <a:uLnTx/>
                  <a:uFillTx/>
                  <a:latin typeface="Cambria Math" panose="02040503050406030204" charset="0"/>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1" i="1" u="none" strike="noStrike" kern="1200" cap="none" spc="0" normalizeH="0" baseline="0" noProof="0" smtClean="0">
                          <a:ln>
                            <a:noFill/>
                          </a:ln>
                          <a:solidFill>
                            <a:prstClr val="black"/>
                          </a:solidFill>
                          <a:effectLst/>
                          <a:uLnTx/>
                          <a:uFillTx/>
                          <a:latin typeface="Cambria Math" panose="02040503050406030204" charset="0"/>
                          <a:ea typeface="微软雅黑" panose="020B0503020204020204" charset="-122"/>
                          <a:cs typeface="+mn-cs"/>
                        </a:rPr>
                        <m:t>𝑹𝑴𝑺𝑬</m:t>
                      </m:r>
                      <m:r>
                        <a:rPr kumimoji="0" lang="zh-CN" altLang="en-US" sz="1800" b="1" i="1" u="none" strike="noStrike" kern="1200" cap="none" spc="0" normalizeH="0" baseline="0" noProof="0" smtClean="0">
                          <a:ln>
                            <a:noFill/>
                          </a:ln>
                          <a:solidFill>
                            <a:prstClr val="black"/>
                          </a:solidFill>
                          <a:effectLst/>
                          <a:uLnTx/>
                          <a:uFillTx/>
                          <a:latin typeface="Cambria Math" panose="02040503050406030204" charset="0"/>
                          <a:ea typeface="微软雅黑" panose="020B0503020204020204" charset="-122"/>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charset="0"/>
                          <a:ea typeface="微软雅黑" panose="020B0503020204020204" charset="-122"/>
                          <a:cs typeface="+mn-cs"/>
                        </a:rPr>
                        <m:t>𝟎</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charset="0"/>
                          <a:ea typeface="微软雅黑" panose="020B0503020204020204" charset="-122"/>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charset="0"/>
                          <a:ea typeface="微软雅黑" panose="020B0503020204020204" charset="-122"/>
                          <a:cs typeface="+mn-cs"/>
                        </a:rPr>
                        <m:t>𝟕𝟔𝟑</m:t>
                      </m:r>
                    </m:oMath>
                  </m:oMathPara>
                </a14:m>
                <a:endParaRPr kumimoji="0" lang="en-US" altLang="zh-CN"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mc:Choice>
        <mc:Fallback xmlns="">
          <p:sp>
            <p:nvSpPr>
              <p:cNvPr id="27" name="矩形 26"/>
              <p:cNvSpPr>
                <a:spLocks noRot="1" noChangeAspect="1" noMove="1" noResize="1" noEditPoints="1" noAdjustHandles="1" noChangeArrowheads="1" noChangeShapeType="1" noTextEdit="1"/>
              </p:cNvSpPr>
              <p:nvPr>
                <p:custDataLst>
                  <p:tags r:id="rId5"/>
                </p:custDataLst>
              </p:nvPr>
            </p:nvSpPr>
            <p:spPr>
              <a:xfrm>
                <a:off x="9852610" y="4544510"/>
                <a:ext cx="2025452" cy="972015"/>
              </a:xfrm>
              <a:prstGeom prst="rect">
                <a:avLst/>
              </a:prstGeom>
              <a:blipFill rotWithShape="1">
                <a:blip r:embed="rId6"/>
                <a:stretch>
                  <a:fillRect l="-1032" t="-2137" r="-5687" b="-9640"/>
                </a:stretch>
              </a:blipFill>
              <a:ln w="6350">
                <a:solidFill>
                  <a:schemeClr val="bg2">
                    <a:lumMod val="50000"/>
                  </a:schemeClr>
                </a:solidFill>
              </a:ln>
              <a:effectLst>
                <a:outerShdw blurRad="50800" dist="38100" dir="2700000" sx="102000" sy="102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D599CEDA-8E1D-8C7C-03B6-CB2F571F53ED}"/>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7" name="矩形 6">
            <a:extLst>
              <a:ext uri="{FF2B5EF4-FFF2-40B4-BE49-F238E27FC236}">
                <a16:creationId xmlns:a16="http://schemas.microsoft.com/office/drawing/2014/main" id="{83E93A5D-FD08-0E63-5AF9-310051F105F0}"/>
              </a:ext>
            </a:extLst>
          </p:cNvPr>
          <p:cNvSpPr/>
          <p:nvPr/>
        </p:nvSpPr>
        <p:spPr>
          <a:xfrm>
            <a:off x="5646982" y="-2367"/>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RNN</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40AB2F82-76FB-A356-C89B-13E7194F2BC2}"/>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10" name="矩形 9">
            <a:extLst>
              <a:ext uri="{FF2B5EF4-FFF2-40B4-BE49-F238E27FC236}">
                <a16:creationId xmlns:a16="http://schemas.microsoft.com/office/drawing/2014/main" id="{FBB66C25-B5CF-FB53-7544-522A46188F09}"/>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A64BC24D-A2C8-AD39-7406-046CAAB02530}"/>
              </a:ext>
            </a:extLst>
          </p:cNvPr>
          <p:cNvPicPr>
            <a:picLocks noChangeAspect="1"/>
          </p:cNvPicPr>
          <p:nvPr/>
        </p:nvPicPr>
        <p:blipFill rotWithShape="1">
          <a:blip r:embed="rId7">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3" name="矩形 12">
            <a:extLst>
              <a:ext uri="{FF2B5EF4-FFF2-40B4-BE49-F238E27FC236}">
                <a16:creationId xmlns:a16="http://schemas.microsoft.com/office/drawing/2014/main" id="{2E117EEA-16F4-A16C-3CFA-C7F675EA8A37}"/>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介绍</a:t>
            </a:r>
            <a:endParaRPr lang="en-US" altLang="zh-CN"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751840" y="1475178"/>
            <a:ext cx="10779760" cy="1476579"/>
            <a:chOff x="935989" y="1626075"/>
            <a:chExt cx="10080000" cy="1476579"/>
          </a:xfrm>
        </p:grpSpPr>
        <p:sp>
          <p:nvSpPr>
            <p:cNvPr id="17" name="文本框 16"/>
            <p:cNvSpPr txBox="1"/>
            <p:nvPr/>
          </p:nvSpPr>
          <p:spPr>
            <a:xfrm>
              <a:off x="935989" y="1626075"/>
              <a:ext cx="10080000" cy="46166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Calibri" panose="020F0502020204030204"/>
                  <a:ea typeface="微软雅黑" panose="020B0503020204020204" charset="-122"/>
                  <a:cs typeface="+mn-cs"/>
                </a:rPr>
                <a:t>RNN</a:t>
              </a:r>
              <a:r>
                <a:rPr kumimoji="0" lang="zh-CN" altLang="en-US" sz="2400" b="1" i="0" u="none" strike="noStrike" kern="1200" cap="none" spc="0" normalizeH="0" baseline="0" noProof="0" dirty="0">
                  <a:ln>
                    <a:noFill/>
                  </a:ln>
                  <a:solidFill>
                    <a:prstClr val="white"/>
                  </a:solidFill>
                  <a:effectLst/>
                  <a:uLnTx/>
                  <a:uFillTx/>
                  <a:latin typeface="Calibri" panose="020F0502020204030204"/>
                  <a:ea typeface="微软雅黑" panose="020B0503020204020204" charset="-122"/>
                  <a:cs typeface="+mn-cs"/>
                </a:rPr>
                <a:t>预测台风轨迹</a:t>
              </a:r>
            </a:p>
          </p:txBody>
        </p:sp>
        <p:sp>
          <p:nvSpPr>
            <p:cNvPr id="18" name="文本框 17"/>
            <p:cNvSpPr txBox="1"/>
            <p:nvPr/>
          </p:nvSpPr>
          <p:spPr>
            <a:xfrm>
              <a:off x="935989" y="2086991"/>
              <a:ext cx="10080000" cy="1015663"/>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cs typeface="+mn-cs"/>
                </a:rPr>
                <a:t>利用过去</a:t>
              </a:r>
              <a:r>
                <a:rPr kumimoji="0" lang="en-US" altLang="zh-CN" sz="2000" b="0" i="0" u="none" strike="noStrike" kern="1200" cap="none" spc="0" normalizeH="0" baseline="0" noProof="0" dirty="0">
                  <a:ln>
                    <a:noFill/>
                  </a:ln>
                  <a:solidFill>
                    <a:prstClr val="black"/>
                  </a:solidFill>
                  <a:effectLst/>
                  <a:uLnTx/>
                  <a:uFillTx/>
                  <a:cs typeface="+mn-cs"/>
                </a:rPr>
                <a:t>24h</a:t>
              </a:r>
              <a:r>
                <a:rPr kumimoji="0" lang="zh-CN" altLang="en-US" sz="2000" b="0" i="0" u="none" strike="noStrike" kern="1200" cap="none" spc="0" normalizeH="0" baseline="0" noProof="0" dirty="0">
                  <a:ln>
                    <a:noFill/>
                  </a:ln>
                  <a:solidFill>
                    <a:prstClr val="black"/>
                  </a:solidFill>
                  <a:effectLst/>
                  <a:uLnTx/>
                  <a:uFillTx/>
                  <a:cs typeface="+mn-cs"/>
                </a:rPr>
                <a:t>数据预测未来</a:t>
              </a:r>
              <a:r>
                <a:rPr kumimoji="0" lang="en-US" altLang="zh-CN" sz="2000" b="0" i="0" u="none" strike="noStrike" kern="1200" cap="none" spc="0" normalizeH="0" baseline="0" noProof="0" dirty="0">
                  <a:ln>
                    <a:noFill/>
                  </a:ln>
                  <a:solidFill>
                    <a:prstClr val="black"/>
                  </a:solidFill>
                  <a:effectLst/>
                  <a:uLnTx/>
                  <a:uFillTx/>
                  <a:cs typeface="+mn-cs"/>
                </a:rPr>
                <a:t>6h</a:t>
              </a:r>
              <a:r>
                <a:rPr kumimoji="0" lang="zh-CN" altLang="en-US" sz="2000" b="0" i="0" u="none" strike="noStrike" kern="1200" cap="none" spc="0" normalizeH="0" baseline="0" noProof="0" dirty="0">
                  <a:ln>
                    <a:noFill/>
                  </a:ln>
                  <a:solidFill>
                    <a:prstClr val="black"/>
                  </a:solidFill>
                  <a:effectLst/>
                  <a:uLnTx/>
                  <a:uFillTx/>
                  <a:cs typeface="+mn-cs"/>
                </a:rPr>
                <a:t>、</a:t>
              </a:r>
              <a:r>
                <a:rPr kumimoji="0" lang="en-US" altLang="zh-CN" sz="2000" b="0" i="0" u="none" strike="noStrike" kern="1200" cap="none" spc="0" normalizeH="0" baseline="0" noProof="0" dirty="0">
                  <a:ln>
                    <a:noFill/>
                  </a:ln>
                  <a:solidFill>
                    <a:prstClr val="black"/>
                  </a:solidFill>
                  <a:effectLst/>
                  <a:uLnTx/>
                  <a:uFillTx/>
                  <a:cs typeface="+mn-cs"/>
                </a:rPr>
                <a:t>24h</a:t>
              </a:r>
              <a:r>
                <a:rPr kumimoji="0" lang="zh-CN" altLang="en-US" sz="2000" b="0" i="0" u="none" strike="noStrike" kern="1200" cap="none" spc="0" normalizeH="0" baseline="0" noProof="0" dirty="0">
                  <a:ln>
                    <a:noFill/>
                  </a:ln>
                  <a:solidFill>
                    <a:prstClr val="black"/>
                  </a:solidFill>
                  <a:effectLst/>
                  <a:uLnTx/>
                  <a:uFillTx/>
                  <a:cs typeface="+mn-cs"/>
                </a:rPr>
                <a:t>、</a:t>
              </a:r>
              <a:r>
                <a:rPr kumimoji="0" lang="en-US" altLang="zh-CN" sz="2000" b="0" i="0" u="none" strike="noStrike" kern="1200" cap="none" spc="0" normalizeH="0" baseline="0" noProof="0" dirty="0">
                  <a:ln>
                    <a:noFill/>
                  </a:ln>
                  <a:solidFill>
                    <a:prstClr val="black"/>
                  </a:solidFill>
                  <a:effectLst/>
                  <a:uLnTx/>
                  <a:uFillTx/>
                  <a:cs typeface="+mn-cs"/>
                </a:rPr>
                <a:t>48h</a:t>
              </a:r>
              <a:r>
                <a:rPr kumimoji="0" lang="zh-CN" altLang="en-US" sz="2000" b="0" i="0" u="none" strike="noStrike" kern="1200" cap="none" spc="0" normalizeH="0" baseline="0" noProof="0" dirty="0">
                  <a:ln>
                    <a:noFill/>
                  </a:ln>
                  <a:solidFill>
                    <a:prstClr val="black"/>
                  </a:solidFill>
                  <a:effectLst/>
                  <a:uLnTx/>
                  <a:uFillTx/>
                  <a:cs typeface="+mn-cs"/>
                </a:rPr>
                <a:t>、</a:t>
              </a:r>
              <a:r>
                <a:rPr kumimoji="0" lang="en-US" altLang="zh-CN" sz="2000" b="0" i="0" u="none" strike="noStrike" kern="1200" cap="none" spc="0" normalizeH="0" baseline="0" noProof="0" dirty="0">
                  <a:ln>
                    <a:noFill/>
                  </a:ln>
                  <a:solidFill>
                    <a:prstClr val="black"/>
                  </a:solidFill>
                  <a:effectLst/>
                  <a:uLnTx/>
                  <a:uFillTx/>
                  <a:cs typeface="+mn-cs"/>
                </a:rPr>
                <a:t>72h </a:t>
              </a:r>
              <a:r>
                <a:rPr kumimoji="0" lang="zh-CN" altLang="en-US" sz="2000" b="0" i="0" u="none" strike="noStrike" kern="1200" cap="none" spc="0" normalizeH="0" baseline="0" noProof="0" dirty="0">
                  <a:ln>
                    <a:noFill/>
                  </a:ln>
                  <a:solidFill>
                    <a:prstClr val="black"/>
                  </a:solidFill>
                  <a:effectLst/>
                  <a:uLnTx/>
                  <a:uFillTx/>
                  <a:cs typeface="+mn-cs"/>
                </a:rPr>
                <a:t>的台风轨迹，计算出</a:t>
              </a:r>
              <a:r>
                <a:rPr kumimoji="0" lang="en-US" altLang="zh-CN" sz="2000" b="0" i="0" u="none" strike="noStrike" kern="1200" cap="none" spc="0" normalizeH="0" baseline="0" noProof="0" dirty="0">
                  <a:ln>
                    <a:noFill/>
                  </a:ln>
                  <a:solidFill>
                    <a:prstClr val="black"/>
                  </a:solidFill>
                  <a:effectLst/>
                  <a:uLnTx/>
                  <a:uFillTx/>
                  <a:cs typeface="+mn-cs"/>
                </a:rPr>
                <a:t>RMSE</a:t>
              </a:r>
              <a:r>
                <a:rPr kumimoji="0" lang="zh-CN" altLang="en-US" sz="2000" b="0" i="0" u="none" strike="noStrike" kern="1200" cap="none" spc="0" normalizeH="0" baseline="0" noProof="0" dirty="0">
                  <a:ln>
                    <a:noFill/>
                  </a:ln>
                  <a:solidFill>
                    <a:prstClr val="black"/>
                  </a:solidFill>
                  <a:effectLst/>
                  <a:uLnTx/>
                  <a:uFillTx/>
                  <a:cs typeface="+mn-cs"/>
                </a:rPr>
                <a:t>如下所示：</a:t>
              </a:r>
              <a:endParaRPr kumimoji="0" lang="en-US" altLang="zh-CN" sz="2000" b="0" i="0" u="none" strike="noStrike" kern="1200" cap="none" spc="0" normalizeH="0" baseline="0" noProof="0" dirty="0">
                <a:ln>
                  <a:noFill/>
                </a:ln>
                <a:solidFill>
                  <a:prstClr val="black"/>
                </a:solidFill>
                <a:effectLst/>
                <a:uLnTx/>
                <a:uFillTx/>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00" cap="none" spc="0" normalizeH="0" baseline="0" noProof="0" dirty="0">
                <a:ln>
                  <a:noFill/>
                </a:ln>
                <a:solidFill>
                  <a:prstClr val="black"/>
                </a:solidFill>
                <a:effectLst/>
                <a:uLnTx/>
                <a:uFillTx/>
                <a:cs typeface="Times New Roman" panose="02020603050405020304" pitchFamily="18" charset="0"/>
              </a:endParaRPr>
            </a:p>
          </p:txBody>
        </p:sp>
      </p:grpSp>
      <p:graphicFrame>
        <p:nvGraphicFramePr>
          <p:cNvPr id="7" name="表格 6"/>
          <p:cNvGraphicFramePr>
            <a:graphicFrameLocks noGrp="1"/>
          </p:cNvGraphicFramePr>
          <p:nvPr>
            <p:custDataLst>
              <p:tags r:id="rId1"/>
            </p:custDataLst>
            <p:extLst>
              <p:ext uri="{D42A27DB-BD31-4B8C-83A1-F6EECF244321}">
                <p14:modId xmlns:p14="http://schemas.microsoft.com/office/powerpoint/2010/main" val="3203309494"/>
              </p:ext>
            </p:extLst>
          </p:nvPr>
        </p:nvGraphicFramePr>
        <p:xfrm>
          <a:off x="798036" y="3599022"/>
          <a:ext cx="10595927" cy="1392078"/>
        </p:xfrm>
        <a:graphic>
          <a:graphicData uri="http://schemas.openxmlformats.org/drawingml/2006/table">
            <a:tbl>
              <a:tblPr firstRow="1" firstCol="1" bandRow="1"/>
              <a:tblGrid>
                <a:gridCol w="2118995">
                  <a:extLst>
                    <a:ext uri="{9D8B030D-6E8A-4147-A177-3AD203B41FA5}">
                      <a16:colId xmlns:a16="http://schemas.microsoft.com/office/drawing/2014/main" val="20000"/>
                    </a:ext>
                  </a:extLst>
                </a:gridCol>
                <a:gridCol w="2118865">
                  <a:extLst>
                    <a:ext uri="{9D8B030D-6E8A-4147-A177-3AD203B41FA5}">
                      <a16:colId xmlns:a16="http://schemas.microsoft.com/office/drawing/2014/main" val="20001"/>
                    </a:ext>
                  </a:extLst>
                </a:gridCol>
                <a:gridCol w="2118930">
                  <a:extLst>
                    <a:ext uri="{9D8B030D-6E8A-4147-A177-3AD203B41FA5}">
                      <a16:colId xmlns:a16="http://schemas.microsoft.com/office/drawing/2014/main" val="20002"/>
                    </a:ext>
                  </a:extLst>
                </a:gridCol>
                <a:gridCol w="2118930">
                  <a:extLst>
                    <a:ext uri="{9D8B030D-6E8A-4147-A177-3AD203B41FA5}">
                      <a16:colId xmlns:a16="http://schemas.microsoft.com/office/drawing/2014/main" val="20003"/>
                    </a:ext>
                  </a:extLst>
                </a:gridCol>
                <a:gridCol w="2120207">
                  <a:extLst>
                    <a:ext uri="{9D8B030D-6E8A-4147-A177-3AD203B41FA5}">
                      <a16:colId xmlns:a16="http://schemas.microsoft.com/office/drawing/2014/main" val="20004"/>
                    </a:ext>
                  </a:extLst>
                </a:gridCol>
              </a:tblGrid>
              <a:tr h="696039">
                <a:tc>
                  <a:txBody>
                    <a:bodyPr/>
                    <a:lstStyle/>
                    <a:p>
                      <a:pPr algn="ctr"/>
                      <a:endParaRPr lang="zh-CN" sz="2000" b="0" kern="100" cap="none" spc="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000" kern="100" dirty="0">
                          <a:solidFill>
                            <a:schemeClr val="tx1"/>
                          </a:solidFill>
                          <a:effectLst/>
                        </a:rPr>
                        <a:t>6</a:t>
                      </a:r>
                      <a:r>
                        <a:rPr lang="en-US" altLang="zh-CN" sz="2000" kern="100" dirty="0">
                          <a:solidFill>
                            <a:schemeClr val="tx1"/>
                          </a:solidFill>
                          <a:effectLst/>
                        </a:rPr>
                        <a:t>h</a:t>
                      </a:r>
                      <a:endParaRPr lang="en-US" altLang="zh-CN" sz="20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000" kern="100" dirty="0">
                          <a:solidFill>
                            <a:schemeClr val="tx1"/>
                          </a:solidFill>
                          <a:effectLst/>
                        </a:rPr>
                        <a:t>24h</a:t>
                      </a:r>
                      <a:endParaRPr lang="en-US" sz="20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000" kern="100" dirty="0">
                          <a:solidFill>
                            <a:schemeClr val="tx1"/>
                          </a:solidFill>
                          <a:effectLst/>
                        </a:rPr>
                        <a:t>48h</a:t>
                      </a:r>
                      <a:endParaRPr lang="en-US" sz="20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000" kern="100" dirty="0">
                          <a:solidFill>
                            <a:schemeClr val="tx1"/>
                          </a:solidFill>
                          <a:effectLst/>
                        </a:rPr>
                        <a:t>72h</a:t>
                      </a:r>
                      <a:endParaRPr lang="en-US" sz="20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696039">
                <a:tc>
                  <a:txBody>
                    <a:bodyPr/>
                    <a:lstStyle/>
                    <a:p>
                      <a:pPr algn="ctr"/>
                      <a:r>
                        <a:rPr lang="en-US" altLang="zh-CN" sz="2000" b="0" kern="100" cap="none" spc="0" dirty="0">
                          <a:ln>
                            <a:noFill/>
                          </a:ln>
                          <a:solidFill>
                            <a:schemeClr val="tx1"/>
                          </a:solidFill>
                          <a:effectLst/>
                        </a:rPr>
                        <a:t>RMSE</a:t>
                      </a:r>
                      <a:endParaRPr lang="en-US" altLang="zh-CN" sz="2000" b="0" kern="100" cap="none" spc="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000" kern="100">
                          <a:solidFill>
                            <a:schemeClr val="tx1"/>
                          </a:solidFill>
                          <a:effectLst/>
                        </a:rPr>
                        <a:t>0.763</a:t>
                      </a:r>
                      <a:endParaRPr lang="en-US" sz="20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000" kern="100" dirty="0">
                          <a:solidFill>
                            <a:schemeClr val="tx1"/>
                          </a:solidFill>
                          <a:effectLst/>
                        </a:rPr>
                        <a:t>2.787</a:t>
                      </a:r>
                      <a:endParaRPr lang="en-US" sz="20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000" kern="100" dirty="0">
                          <a:solidFill>
                            <a:schemeClr val="tx1"/>
                          </a:solidFill>
                          <a:effectLst/>
                        </a:rPr>
                        <a:t>4.925</a:t>
                      </a:r>
                      <a:endParaRPr lang="en-US" sz="20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000" kern="100" dirty="0">
                          <a:solidFill>
                            <a:schemeClr val="tx1"/>
                          </a:solidFill>
                          <a:effectLst/>
                        </a:rPr>
                        <a:t>6.853</a:t>
                      </a:r>
                      <a:endParaRPr lang="en-US" sz="20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9" name="文本框 8"/>
          <p:cNvSpPr txBox="1"/>
          <p:nvPr/>
        </p:nvSpPr>
        <p:spPr>
          <a:xfrm>
            <a:off x="2998469" y="5198156"/>
            <a:ext cx="6195060" cy="36830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RNN</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台风轨迹预测</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RMSE</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 name="矩形 2">
            <a:extLst>
              <a:ext uri="{FF2B5EF4-FFF2-40B4-BE49-F238E27FC236}">
                <a16:creationId xmlns:a16="http://schemas.microsoft.com/office/drawing/2014/main" id="{05ED842E-25F5-FD4F-FB79-7F6B06D7D514}"/>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5" name="矩形 4">
            <a:extLst>
              <a:ext uri="{FF2B5EF4-FFF2-40B4-BE49-F238E27FC236}">
                <a16:creationId xmlns:a16="http://schemas.microsoft.com/office/drawing/2014/main" id="{66D39FDB-F350-E764-E506-B0FBE9601D60}"/>
              </a:ext>
            </a:extLst>
          </p:cNvPr>
          <p:cNvSpPr/>
          <p:nvPr/>
        </p:nvSpPr>
        <p:spPr>
          <a:xfrm>
            <a:off x="5646982" y="-282"/>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RNN</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E6613976-59CB-8B11-555B-E74A85E4CCB1}"/>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12" name="矩形 11">
            <a:extLst>
              <a:ext uri="{FF2B5EF4-FFF2-40B4-BE49-F238E27FC236}">
                <a16:creationId xmlns:a16="http://schemas.microsoft.com/office/drawing/2014/main" id="{7A40DC01-4C40-6306-802A-6F8D3F251DB5}"/>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9F585906-E213-B32E-9B57-4E1A63475688}"/>
              </a:ext>
            </a:extLst>
          </p:cNvPr>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5" name="矩形 14">
            <a:extLst>
              <a:ext uri="{FF2B5EF4-FFF2-40B4-BE49-F238E27FC236}">
                <a16:creationId xmlns:a16="http://schemas.microsoft.com/office/drawing/2014/main" id="{3CFC9BFD-ABB0-0122-0889-598A1E780C92}"/>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介绍</a:t>
            </a:r>
            <a:endParaRPr lang="en-US" altLang="zh-CN"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3562350" y="3668346"/>
            <a:ext cx="50673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5400" b="1" dirty="0">
                <a:solidFill>
                  <a:prstClr val="white"/>
                </a:solidFill>
                <a:latin typeface="微软雅黑" panose="020B0503020204020204" pitchFamily="34" charset="-122"/>
                <a:ea typeface="微软雅黑" panose="020B0503020204020204" pitchFamily="34" charset="-122"/>
              </a:rPr>
              <a:t>LSTM</a:t>
            </a:r>
            <a:r>
              <a:rPr lang="zh-CN" altLang="en-US" sz="5400" b="1" dirty="0">
                <a:solidFill>
                  <a:prstClr val="white"/>
                </a:solidFill>
                <a:latin typeface="微软雅黑" panose="020B0503020204020204" pitchFamily="34" charset="-122"/>
                <a:ea typeface="微软雅黑" panose="020B0503020204020204" pitchFamily="34" charset="-122"/>
              </a:rPr>
              <a:t>及其变体</a:t>
            </a:r>
            <a:endParaRPr kumimoji="0" lang="zh-CN" altLang="en-US"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椭圆 4"/>
          <p:cNvSpPr/>
          <p:nvPr/>
        </p:nvSpPr>
        <p:spPr>
          <a:xfrm>
            <a:off x="5223446" y="1419440"/>
            <a:ext cx="1745108" cy="17451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7E0C6E"/>
                </a:solidFill>
                <a:effectLst/>
                <a:uLnTx/>
                <a:uFillTx/>
                <a:latin typeface="微软雅黑" panose="020B0503020204020204" pitchFamily="34" charset="-122"/>
                <a:ea typeface="微软雅黑" panose="020B0503020204020204" pitchFamily="34" charset="-122"/>
                <a:cs typeface="+mn-cs"/>
              </a:rPr>
              <a:t>2.</a:t>
            </a:r>
            <a:r>
              <a:rPr lang="en-US" altLang="zh-CN" sz="5400" b="1" dirty="0">
                <a:solidFill>
                  <a:srgbClr val="7E0C6E"/>
                </a:solidFill>
                <a:latin typeface="微软雅黑" panose="020B0503020204020204" pitchFamily="34" charset="-122"/>
                <a:ea typeface="微软雅黑" panose="020B0503020204020204" pitchFamily="34" charset="-122"/>
              </a:rPr>
              <a:t>4</a:t>
            </a:r>
            <a:endParaRPr kumimoji="0" lang="zh-CN" altLang="en-US" sz="5400" b="1" i="0" u="none" strike="noStrike" kern="1200" cap="none" spc="0" normalizeH="0" baseline="0" noProof="0" dirty="0">
              <a:ln>
                <a:noFill/>
              </a:ln>
              <a:solidFill>
                <a:srgbClr val="7E0C6E"/>
              </a:solidFill>
              <a:effectLst/>
              <a:uLnTx/>
              <a:uFillTx/>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152" t="50000" r="23298" b="21667"/>
          <a:stretch>
            <a:fillRect/>
          </a:stretch>
        </p:blipFill>
        <p:spPr>
          <a:xfrm>
            <a:off x="0" y="0"/>
            <a:ext cx="2743200" cy="11658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0428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19A9C1D2-52A2-A3F9-D7F8-8DB2162BEF71}"/>
              </a:ext>
            </a:extLst>
          </p:cNvPr>
          <p:cNvGrpSpPr/>
          <p:nvPr/>
        </p:nvGrpSpPr>
        <p:grpSpPr>
          <a:xfrm>
            <a:off x="540141" y="1722018"/>
            <a:ext cx="6031043" cy="4188904"/>
            <a:chOff x="935989" y="1626075"/>
            <a:chExt cx="10080000" cy="4188904"/>
          </a:xfrm>
        </p:grpSpPr>
        <p:sp>
          <p:nvSpPr>
            <p:cNvPr id="17" name="文本框 16">
              <a:extLst>
                <a:ext uri="{FF2B5EF4-FFF2-40B4-BE49-F238E27FC236}">
                  <a16:creationId xmlns:a16="http://schemas.microsoft.com/office/drawing/2014/main" id="{FD05062D-9156-5AD8-C8D9-3013DB95654A}"/>
                </a:ext>
              </a:extLst>
            </p:cNvPr>
            <p:cNvSpPr txBox="1"/>
            <p:nvPr/>
          </p:nvSpPr>
          <p:spPr>
            <a:xfrm>
              <a:off x="935989" y="1626075"/>
              <a:ext cx="10080000" cy="46166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LSTM</a:t>
              </a:r>
              <a:r>
                <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原理</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DC2C737-77C0-69D4-939B-D7FB88AB049E}"/>
                    </a:ext>
                  </a:extLst>
                </p:cNvPr>
                <p:cNvSpPr txBox="1"/>
                <p:nvPr/>
              </p:nvSpPr>
              <p:spPr>
                <a:xfrm>
                  <a:off x="935989" y="2087740"/>
                  <a:ext cx="10080000" cy="3727239"/>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希望解决</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RNN</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随着序列长度增加带来的梯度消失或者爆炸的问题</a:t>
                  </a:r>
                  <a:endPar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LSTM</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引入门（</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Gate</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）的机制，希望通过门来记忆过去重要的知识，遗忘不重要的知识，缓解梯度消失和梯度爆炸</a:t>
                  </a:r>
                  <a:endPar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在隐藏层之间除了传递隐藏状态（</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Hidden state</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kumimoji="0" lang="zh-CN" altLang="zh-CN" sz="2000" b="0" i="1" u="none" strike="noStrike" kern="1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zh-CN" altLang="zh-CN" sz="2000" b="0" i="1" u="none" strike="noStrike" kern="100" cap="none" spc="0" normalizeH="0" baseline="0" noProof="0" dirty="0">
                              <a:ln>
                                <a:noFill/>
                              </a:ln>
                              <a:solidFill>
                                <a:prstClr val="black"/>
                              </a:solidFill>
                              <a:effectLst/>
                              <a:uLnTx/>
                              <a:uFillTx/>
                              <a:latin typeface="Cambria Math" panose="02040503050406030204" pitchFamily="18" charset="0"/>
                              <a:cs typeface="+mn-cs"/>
                            </a:rPr>
                            <m:t>h</m:t>
                          </m:r>
                        </m:e>
                        <m:sub>
                          <m:r>
                            <a:rPr kumimoji="0" lang="zh-CN" altLang="zh-CN" sz="2000" b="0" i="1" u="none" strike="noStrike" kern="100" cap="none" spc="0" normalizeH="0" baseline="0" noProof="0" dirty="0">
                              <a:ln>
                                <a:noFill/>
                              </a:ln>
                              <a:solidFill>
                                <a:prstClr val="black"/>
                              </a:solidFill>
                              <a:effectLst/>
                              <a:uLnTx/>
                              <a:uFillTx/>
                              <a:latin typeface="Cambria Math" panose="02040503050406030204" pitchFamily="18" charset="0"/>
                              <a:cs typeface="+mn-cs"/>
                            </a:rPr>
                            <m:t>𝑡</m:t>
                          </m:r>
                        </m:sub>
                      </m:sSub>
                    </m:oMath>
                  </a14:m>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外，增了新的传递参数细胞状态（</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Cell state</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kumimoji="0" lang="zh-CN" altLang="zh-CN" sz="2000" b="0" i="1" u="none" strike="noStrike" kern="100" cap="none" spc="0" normalizeH="0" baseline="0" noProof="0" dirty="0" smtClean="0">
                              <a:ln>
                                <a:noFill/>
                              </a:ln>
                              <a:solidFill>
                                <a:prstClr val="black"/>
                              </a:solidFill>
                              <a:effectLst/>
                              <a:uLnTx/>
                              <a:uFillTx/>
                              <a:latin typeface="Cambria Math" panose="02040503050406030204" pitchFamily="18" charset="0"/>
                              <a:cs typeface="+mn-cs"/>
                            </a:rPr>
                          </m:ctrlPr>
                        </m:sSubPr>
                        <m:e>
                          <m:r>
                            <m:rPr>
                              <m:sty m:val="p"/>
                            </m:rPr>
                            <a:rPr kumimoji="0" lang="en-US" altLang="zh-CN" sz="2000" b="0" i="1" u="none" strike="noStrike" kern="100" cap="none" spc="0" normalizeH="0" baseline="0" noProof="0" dirty="0">
                              <a:ln>
                                <a:noFill/>
                              </a:ln>
                              <a:solidFill>
                                <a:prstClr val="black"/>
                              </a:solidFill>
                              <a:effectLst/>
                              <a:uLnTx/>
                              <a:uFillTx/>
                              <a:latin typeface="Cambria Math" panose="02040503050406030204" pitchFamily="18" charset="0"/>
                              <a:cs typeface="+mn-cs"/>
                            </a:rPr>
                            <m:t>c</m:t>
                          </m:r>
                        </m:e>
                        <m:sub>
                          <m:r>
                            <a:rPr kumimoji="0" lang="zh-CN" altLang="zh-CN" sz="2000" b="0" i="1" u="none" strike="noStrike" kern="100" cap="none" spc="0" normalizeH="0" baseline="0" noProof="0" dirty="0">
                              <a:ln>
                                <a:noFill/>
                              </a:ln>
                              <a:solidFill>
                                <a:prstClr val="black"/>
                              </a:solidFill>
                              <a:effectLst/>
                              <a:uLnTx/>
                              <a:uFillTx/>
                              <a:latin typeface="Cambria Math" panose="02040503050406030204" pitchFamily="18" charset="0"/>
                              <a:cs typeface="+mn-cs"/>
                            </a:rPr>
                            <m:t>𝑡</m:t>
                          </m:r>
                        </m:sub>
                      </m:sSub>
                    </m:oMath>
                  </a14:m>
                  <a:endPar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mc:Choice>
          <mc:Fallback xmlns="">
            <p:sp>
              <p:nvSpPr>
                <p:cNvPr id="18" name="文本框 17">
                  <a:extLst>
                    <a:ext uri="{FF2B5EF4-FFF2-40B4-BE49-F238E27FC236}">
                      <a16:creationId xmlns:a16="http://schemas.microsoft.com/office/drawing/2014/main" id="{6DC2C737-77C0-69D4-939B-D7FB88AB049E}"/>
                    </a:ext>
                  </a:extLst>
                </p:cNvPr>
                <p:cNvSpPr txBox="1">
                  <a:spLocks noRot="1" noChangeAspect="1" noMove="1" noResize="1" noEditPoints="1" noAdjustHandles="1" noChangeArrowheads="1" noChangeShapeType="1" noTextEdit="1"/>
                </p:cNvSpPr>
                <p:nvPr/>
              </p:nvSpPr>
              <p:spPr>
                <a:xfrm>
                  <a:off x="935989" y="2087740"/>
                  <a:ext cx="10080000" cy="3727239"/>
                </a:xfrm>
                <a:prstGeom prst="rect">
                  <a:avLst/>
                </a:prstGeom>
                <a:blipFill>
                  <a:blip r:embed="rId2"/>
                  <a:stretch>
                    <a:fillRect l="-910" r="-809"/>
                  </a:stretch>
                </a:blipFill>
                <a:effectLst/>
              </p:spPr>
              <p:txBody>
                <a:bodyPr/>
                <a:lstStyle/>
                <a:p>
                  <a:r>
                    <a:rPr lang="zh-CN" altLang="en-US">
                      <a:noFill/>
                    </a:rPr>
                    <a:t> </a:t>
                  </a:r>
                </a:p>
              </p:txBody>
            </p:sp>
          </mc:Fallback>
        </mc:AlternateContent>
      </p:grpSp>
      <p:pic>
        <p:nvPicPr>
          <p:cNvPr id="5" name="图片 4">
            <a:extLst>
              <a:ext uri="{FF2B5EF4-FFF2-40B4-BE49-F238E27FC236}">
                <a16:creationId xmlns:a16="http://schemas.microsoft.com/office/drawing/2014/main" id="{869B2754-09B6-464A-BBE8-7DA0277217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3064" y="2261506"/>
            <a:ext cx="4059994" cy="3257596"/>
          </a:xfrm>
          <a:prstGeom prst="rect">
            <a:avLst/>
          </a:prstGeom>
        </p:spPr>
      </p:pic>
      <p:sp>
        <p:nvSpPr>
          <p:cNvPr id="3" name="矩形 2">
            <a:extLst>
              <a:ext uri="{FF2B5EF4-FFF2-40B4-BE49-F238E27FC236}">
                <a16:creationId xmlns:a16="http://schemas.microsoft.com/office/drawing/2014/main" id="{B69B7DE8-D6DF-588C-7DD4-B90E0399E3F5}"/>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7" name="矩形 6">
            <a:extLst>
              <a:ext uri="{FF2B5EF4-FFF2-40B4-BE49-F238E27FC236}">
                <a16:creationId xmlns:a16="http://schemas.microsoft.com/office/drawing/2014/main" id="{A47F16A5-A4FD-3E2F-4661-786FDBA754FA}"/>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LSTM</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及其变体</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EABD5A00-D9CC-D73F-D205-698D4379498E}"/>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9" name="矩形 8">
            <a:extLst>
              <a:ext uri="{FF2B5EF4-FFF2-40B4-BE49-F238E27FC236}">
                <a16:creationId xmlns:a16="http://schemas.microsoft.com/office/drawing/2014/main" id="{C3EF3F9E-9136-6A5B-2D6A-69E34612496E}"/>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ED9C028F-9393-3A6A-68E3-9FF8235C7B30}"/>
              </a:ext>
            </a:extLst>
          </p:cNvPr>
          <p:cNvPicPr>
            <a:picLocks noChangeAspect="1"/>
          </p:cNvPicPr>
          <p:nvPr/>
        </p:nvPicPr>
        <p:blipFill rotWithShape="1">
          <a:blip r:embed="rId4">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3" name="矩形 12">
            <a:extLst>
              <a:ext uri="{FF2B5EF4-FFF2-40B4-BE49-F238E27FC236}">
                <a16:creationId xmlns:a16="http://schemas.microsoft.com/office/drawing/2014/main" id="{024667CD-B214-9BD6-C4B1-0E5CA65C5776}"/>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LSTM</a:t>
            </a:r>
            <a:r>
              <a:rPr lang="zh-CN" altLang="en-US" b="1" dirty="0">
                <a:solidFill>
                  <a:prstClr val="white"/>
                </a:solidFill>
                <a:latin typeface="微软雅黑" panose="020B0503020204020204" pitchFamily="34" charset="-122"/>
                <a:ea typeface="微软雅黑" panose="020B0503020204020204" pitchFamily="34" charset="-122"/>
              </a:rPr>
              <a:t>原理</a:t>
            </a:r>
            <a:endParaRPr lang="en-US" altLang="zh-CN"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732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19A9C1D2-52A2-A3F9-D7F8-8DB2162BEF71}"/>
              </a:ext>
            </a:extLst>
          </p:cNvPr>
          <p:cNvGrpSpPr/>
          <p:nvPr/>
        </p:nvGrpSpPr>
        <p:grpSpPr>
          <a:xfrm>
            <a:off x="751840" y="1475178"/>
            <a:ext cx="10779760" cy="861026"/>
            <a:chOff x="935989" y="1626075"/>
            <a:chExt cx="10080000" cy="861026"/>
          </a:xfrm>
        </p:grpSpPr>
        <p:sp>
          <p:nvSpPr>
            <p:cNvPr id="17" name="文本框 16">
              <a:extLst>
                <a:ext uri="{FF2B5EF4-FFF2-40B4-BE49-F238E27FC236}">
                  <a16:creationId xmlns:a16="http://schemas.microsoft.com/office/drawing/2014/main" id="{FD05062D-9156-5AD8-C8D9-3013DB95654A}"/>
                </a:ext>
              </a:extLst>
            </p:cNvPr>
            <p:cNvSpPr txBox="1"/>
            <p:nvPr/>
          </p:nvSpPr>
          <p:spPr>
            <a:xfrm>
              <a:off x="935989" y="1626075"/>
              <a:ext cx="10080000" cy="46166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遗忘门</a:t>
              </a:r>
            </a:p>
          </p:txBody>
        </p:sp>
        <p:sp>
          <p:nvSpPr>
            <p:cNvPr id="18" name="文本框 17">
              <a:extLst>
                <a:ext uri="{FF2B5EF4-FFF2-40B4-BE49-F238E27FC236}">
                  <a16:creationId xmlns:a16="http://schemas.microsoft.com/office/drawing/2014/main" id="{6DC2C737-77C0-69D4-939B-D7FB88AB049E}"/>
                </a:ext>
              </a:extLst>
            </p:cNvPr>
            <p:cNvSpPr txBox="1"/>
            <p:nvPr/>
          </p:nvSpPr>
          <p:spPr>
            <a:xfrm>
              <a:off x="935989" y="2086991"/>
              <a:ext cx="10080000" cy="400110"/>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决定要从细胞状态中删除的信息</a:t>
              </a:r>
              <a:endParaRPr kumimoji="0" lang="zh-CN"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pic>
        <p:nvPicPr>
          <p:cNvPr id="7" name="图片 6">
            <a:extLst>
              <a:ext uri="{FF2B5EF4-FFF2-40B4-BE49-F238E27FC236}">
                <a16:creationId xmlns:a16="http://schemas.microsoft.com/office/drawing/2014/main" id="{5D4AE2E6-3425-41B4-ABA8-816759C9F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732" y="3171833"/>
            <a:ext cx="4328535" cy="3475021"/>
          </a:xfrm>
          <a:prstGeom prst="rect">
            <a:avLst/>
          </a:prstGeom>
        </p:spPr>
      </p:pic>
      <p:pic>
        <p:nvPicPr>
          <p:cNvPr id="8" name="图片 7">
            <a:extLst>
              <a:ext uri="{FF2B5EF4-FFF2-40B4-BE49-F238E27FC236}">
                <a16:creationId xmlns:a16="http://schemas.microsoft.com/office/drawing/2014/main" id="{0AF80E49-F0C3-46A3-9E34-CB2725FF786A}"/>
              </a:ext>
            </a:extLst>
          </p:cNvPr>
          <p:cNvPicPr>
            <a:picLocks noChangeAspect="1"/>
          </p:cNvPicPr>
          <p:nvPr/>
        </p:nvPicPr>
        <p:blipFill>
          <a:blip r:embed="rId3"/>
          <a:stretch>
            <a:fillRect/>
          </a:stretch>
        </p:blipFill>
        <p:spPr>
          <a:xfrm>
            <a:off x="4179458" y="2534807"/>
            <a:ext cx="3924524" cy="323868"/>
          </a:xfrm>
          <a:prstGeom prst="rect">
            <a:avLst/>
          </a:prstGeom>
        </p:spPr>
      </p:pic>
      <p:sp>
        <p:nvSpPr>
          <p:cNvPr id="16" name="矩形 15">
            <a:extLst>
              <a:ext uri="{FF2B5EF4-FFF2-40B4-BE49-F238E27FC236}">
                <a16:creationId xmlns:a16="http://schemas.microsoft.com/office/drawing/2014/main" id="{55D0B6DF-DF81-81A0-0C71-FF695AA3521D}"/>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9" name="矩形 18">
            <a:extLst>
              <a:ext uri="{FF2B5EF4-FFF2-40B4-BE49-F238E27FC236}">
                <a16:creationId xmlns:a16="http://schemas.microsoft.com/office/drawing/2014/main" id="{699209EC-D4C0-E073-E106-4E7295A0B10B}"/>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LSTM</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及其变体</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192634C6-9AB7-567E-4C34-CCA8B6184285}"/>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21" name="矩形 20">
            <a:extLst>
              <a:ext uri="{FF2B5EF4-FFF2-40B4-BE49-F238E27FC236}">
                <a16:creationId xmlns:a16="http://schemas.microsoft.com/office/drawing/2014/main" id="{9ABF154D-31D1-E232-18E0-86DE0CC8DA62}"/>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28D207B4-652C-F3E6-C2C3-353A569936B0}"/>
              </a:ext>
            </a:extLst>
          </p:cNvPr>
          <p:cNvPicPr>
            <a:picLocks noChangeAspect="1"/>
          </p:cNvPicPr>
          <p:nvPr/>
        </p:nvPicPr>
        <p:blipFill rotWithShape="1">
          <a:blip r:embed="rId4">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25" name="矩形 24">
            <a:extLst>
              <a:ext uri="{FF2B5EF4-FFF2-40B4-BE49-F238E27FC236}">
                <a16:creationId xmlns:a16="http://schemas.microsoft.com/office/drawing/2014/main" id="{C5205D5E-96CD-3C84-2434-D86ED48A1979}"/>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LSTM</a:t>
            </a:r>
            <a:r>
              <a:rPr lang="zh-CN" altLang="en-US" b="1" dirty="0">
                <a:solidFill>
                  <a:prstClr val="white"/>
                </a:solidFill>
                <a:latin typeface="微软雅黑" panose="020B0503020204020204" pitchFamily="34" charset="-122"/>
                <a:ea typeface="微软雅黑" panose="020B0503020204020204" pitchFamily="34" charset="-122"/>
              </a:rPr>
              <a:t>原理</a:t>
            </a:r>
            <a:endParaRPr lang="en-US" altLang="zh-CN"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390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19A9C1D2-52A2-A3F9-D7F8-8DB2162BEF71}"/>
              </a:ext>
            </a:extLst>
          </p:cNvPr>
          <p:cNvGrpSpPr/>
          <p:nvPr/>
        </p:nvGrpSpPr>
        <p:grpSpPr>
          <a:xfrm>
            <a:off x="751840" y="1475178"/>
            <a:ext cx="10779760" cy="956501"/>
            <a:chOff x="935989" y="1626075"/>
            <a:chExt cx="10080000" cy="956501"/>
          </a:xfrm>
        </p:grpSpPr>
        <p:sp>
          <p:nvSpPr>
            <p:cNvPr id="17" name="文本框 16">
              <a:extLst>
                <a:ext uri="{FF2B5EF4-FFF2-40B4-BE49-F238E27FC236}">
                  <a16:creationId xmlns:a16="http://schemas.microsoft.com/office/drawing/2014/main" id="{FD05062D-9156-5AD8-C8D9-3013DB95654A}"/>
                </a:ext>
              </a:extLst>
            </p:cNvPr>
            <p:cNvSpPr txBox="1"/>
            <p:nvPr/>
          </p:nvSpPr>
          <p:spPr>
            <a:xfrm>
              <a:off x="935989" y="1626075"/>
              <a:ext cx="10080000" cy="46166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输入门</a:t>
              </a:r>
            </a:p>
          </p:txBody>
        </p:sp>
        <p:sp>
          <p:nvSpPr>
            <p:cNvPr id="18" name="文本框 17">
              <a:extLst>
                <a:ext uri="{FF2B5EF4-FFF2-40B4-BE49-F238E27FC236}">
                  <a16:creationId xmlns:a16="http://schemas.microsoft.com/office/drawing/2014/main" id="{6DC2C737-77C0-69D4-939B-D7FB88AB049E}"/>
                </a:ext>
              </a:extLst>
            </p:cNvPr>
            <p:cNvSpPr txBox="1"/>
            <p:nvPr/>
          </p:nvSpPr>
          <p:spPr>
            <a:xfrm>
              <a:off x="935989" y="2086991"/>
              <a:ext cx="10080000" cy="495585"/>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控制要记忆的新信息</a:t>
              </a:r>
              <a:endParaRPr kumimoji="0" lang="zh-CN"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pic>
        <p:nvPicPr>
          <p:cNvPr id="9" name="图片 8">
            <a:extLst>
              <a:ext uri="{FF2B5EF4-FFF2-40B4-BE49-F238E27FC236}">
                <a16:creationId xmlns:a16="http://schemas.microsoft.com/office/drawing/2014/main" id="{C325ACD1-296E-40F2-930D-4843D20E78F4}"/>
              </a:ext>
            </a:extLst>
          </p:cNvPr>
          <p:cNvPicPr>
            <a:picLocks noChangeAspect="1"/>
          </p:cNvPicPr>
          <p:nvPr/>
        </p:nvPicPr>
        <p:blipFill>
          <a:blip r:embed="rId2"/>
          <a:stretch>
            <a:fillRect/>
          </a:stretch>
        </p:blipFill>
        <p:spPr>
          <a:xfrm>
            <a:off x="3987332" y="2461013"/>
            <a:ext cx="3571875" cy="361950"/>
          </a:xfrm>
          <a:prstGeom prst="rect">
            <a:avLst/>
          </a:prstGeom>
        </p:spPr>
      </p:pic>
      <p:pic>
        <p:nvPicPr>
          <p:cNvPr id="12" name="图片 11">
            <a:extLst>
              <a:ext uri="{FF2B5EF4-FFF2-40B4-BE49-F238E27FC236}">
                <a16:creationId xmlns:a16="http://schemas.microsoft.com/office/drawing/2014/main" id="{D9F2BB18-2A40-4535-9896-85239538A812}"/>
              </a:ext>
            </a:extLst>
          </p:cNvPr>
          <p:cNvPicPr>
            <a:picLocks noChangeAspect="1"/>
          </p:cNvPicPr>
          <p:nvPr/>
        </p:nvPicPr>
        <p:blipFill rotWithShape="1">
          <a:blip r:embed="rId3"/>
          <a:srcRect t="1" b="12684"/>
          <a:stretch/>
        </p:blipFill>
        <p:spPr>
          <a:xfrm>
            <a:off x="3696819" y="2859606"/>
            <a:ext cx="4152900" cy="291087"/>
          </a:xfrm>
          <a:prstGeom prst="rect">
            <a:avLst/>
          </a:prstGeom>
        </p:spPr>
      </p:pic>
      <p:pic>
        <p:nvPicPr>
          <p:cNvPr id="13" name="图片 12">
            <a:extLst>
              <a:ext uri="{FF2B5EF4-FFF2-40B4-BE49-F238E27FC236}">
                <a16:creationId xmlns:a16="http://schemas.microsoft.com/office/drawing/2014/main" id="{713CABA0-F21C-4BAA-AC0B-D91B53B2CDB6}"/>
              </a:ext>
            </a:extLst>
          </p:cNvPr>
          <p:cNvPicPr>
            <a:picLocks noChangeAspect="1"/>
          </p:cNvPicPr>
          <p:nvPr/>
        </p:nvPicPr>
        <p:blipFill rotWithShape="1">
          <a:blip r:embed="rId4"/>
          <a:srcRect t="17405"/>
          <a:stretch/>
        </p:blipFill>
        <p:spPr>
          <a:xfrm>
            <a:off x="4721860" y="3212031"/>
            <a:ext cx="2333625" cy="291087"/>
          </a:xfrm>
          <a:prstGeom prst="rect">
            <a:avLst/>
          </a:prstGeom>
        </p:spPr>
      </p:pic>
      <p:pic>
        <p:nvPicPr>
          <p:cNvPr id="16" name="图片 15">
            <a:extLst>
              <a:ext uri="{FF2B5EF4-FFF2-40B4-BE49-F238E27FC236}">
                <a16:creationId xmlns:a16="http://schemas.microsoft.com/office/drawing/2014/main" id="{71182CE4-4401-4F9C-82A4-0E47F54E22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8647" y="3563952"/>
            <a:ext cx="3794706" cy="3046454"/>
          </a:xfrm>
          <a:prstGeom prst="rect">
            <a:avLst/>
          </a:prstGeom>
        </p:spPr>
      </p:pic>
      <p:sp>
        <p:nvSpPr>
          <p:cNvPr id="20" name="矩形 19">
            <a:extLst>
              <a:ext uri="{FF2B5EF4-FFF2-40B4-BE49-F238E27FC236}">
                <a16:creationId xmlns:a16="http://schemas.microsoft.com/office/drawing/2014/main" id="{2ABDE926-B6FA-3D8C-2FD8-40895B1DB7ED}"/>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1" name="矩形 20">
            <a:extLst>
              <a:ext uri="{FF2B5EF4-FFF2-40B4-BE49-F238E27FC236}">
                <a16:creationId xmlns:a16="http://schemas.microsoft.com/office/drawing/2014/main" id="{877B4A6F-EDDE-FB40-1C33-AC561F73759A}"/>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LSTM</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及其变体</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矩形 21">
            <a:extLst>
              <a:ext uri="{FF2B5EF4-FFF2-40B4-BE49-F238E27FC236}">
                <a16:creationId xmlns:a16="http://schemas.microsoft.com/office/drawing/2014/main" id="{1C63F3D3-8071-5FCA-BE0B-BDED4C6C53B8}"/>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25" name="矩形 24">
            <a:extLst>
              <a:ext uri="{FF2B5EF4-FFF2-40B4-BE49-F238E27FC236}">
                <a16:creationId xmlns:a16="http://schemas.microsoft.com/office/drawing/2014/main" id="{F74995C6-16F1-BC93-6097-D5E13E8D9579}"/>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3BE226EF-297A-DFC6-987F-E03685EE04C5}"/>
              </a:ext>
            </a:extLst>
          </p:cNvPr>
          <p:cNvPicPr>
            <a:picLocks noChangeAspect="1"/>
          </p:cNvPicPr>
          <p:nvPr/>
        </p:nvPicPr>
        <p:blipFill rotWithShape="1">
          <a:blip r:embed="rId6">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27" name="矩形 26">
            <a:extLst>
              <a:ext uri="{FF2B5EF4-FFF2-40B4-BE49-F238E27FC236}">
                <a16:creationId xmlns:a16="http://schemas.microsoft.com/office/drawing/2014/main" id="{A79F1818-1E84-A9CB-A6B6-D4C8EF4BBB91}"/>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LSTM</a:t>
            </a:r>
            <a:r>
              <a:rPr lang="zh-CN" altLang="en-US" b="1" dirty="0">
                <a:solidFill>
                  <a:prstClr val="white"/>
                </a:solidFill>
                <a:latin typeface="微软雅黑" panose="020B0503020204020204" pitchFamily="34" charset="-122"/>
                <a:ea typeface="微软雅黑" panose="020B0503020204020204" pitchFamily="34" charset="-122"/>
              </a:rPr>
              <a:t>原理</a:t>
            </a:r>
            <a:endParaRPr lang="en-US" altLang="zh-CN"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06898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19A9C1D2-52A2-A3F9-D7F8-8DB2162BEF71}"/>
              </a:ext>
            </a:extLst>
          </p:cNvPr>
          <p:cNvGrpSpPr/>
          <p:nvPr/>
        </p:nvGrpSpPr>
        <p:grpSpPr>
          <a:xfrm>
            <a:off x="751840" y="1475178"/>
            <a:ext cx="10779760" cy="956501"/>
            <a:chOff x="935989" y="1626075"/>
            <a:chExt cx="10080000" cy="956501"/>
          </a:xfrm>
        </p:grpSpPr>
        <p:sp>
          <p:nvSpPr>
            <p:cNvPr id="17" name="文本框 16">
              <a:extLst>
                <a:ext uri="{FF2B5EF4-FFF2-40B4-BE49-F238E27FC236}">
                  <a16:creationId xmlns:a16="http://schemas.microsoft.com/office/drawing/2014/main" id="{FD05062D-9156-5AD8-C8D9-3013DB95654A}"/>
                </a:ext>
              </a:extLst>
            </p:cNvPr>
            <p:cNvSpPr txBox="1"/>
            <p:nvPr/>
          </p:nvSpPr>
          <p:spPr>
            <a:xfrm>
              <a:off x="935989" y="1626075"/>
              <a:ext cx="10080000" cy="46166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输出门</a:t>
              </a:r>
            </a:p>
          </p:txBody>
        </p:sp>
        <p:sp>
          <p:nvSpPr>
            <p:cNvPr id="18" name="文本框 17">
              <a:extLst>
                <a:ext uri="{FF2B5EF4-FFF2-40B4-BE49-F238E27FC236}">
                  <a16:creationId xmlns:a16="http://schemas.microsoft.com/office/drawing/2014/main" id="{6DC2C737-77C0-69D4-939B-D7FB88AB049E}"/>
                </a:ext>
              </a:extLst>
            </p:cNvPr>
            <p:cNvSpPr txBox="1"/>
            <p:nvPr/>
          </p:nvSpPr>
          <p:spPr>
            <a:xfrm>
              <a:off x="935989" y="2086991"/>
              <a:ext cx="10080000" cy="495585"/>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2000" kern="1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利用上一时刻的隐藏状态和这一时刻的细胞状态输出下一时刻的隐藏层状态</a:t>
              </a:r>
              <a:endParaRPr kumimoji="0" lang="zh-CN"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0" name="矩形 19">
            <a:extLst>
              <a:ext uri="{FF2B5EF4-FFF2-40B4-BE49-F238E27FC236}">
                <a16:creationId xmlns:a16="http://schemas.microsoft.com/office/drawing/2014/main" id="{2ABDE926-B6FA-3D8C-2FD8-40895B1DB7ED}"/>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1" name="矩形 20">
            <a:extLst>
              <a:ext uri="{FF2B5EF4-FFF2-40B4-BE49-F238E27FC236}">
                <a16:creationId xmlns:a16="http://schemas.microsoft.com/office/drawing/2014/main" id="{877B4A6F-EDDE-FB40-1C33-AC561F73759A}"/>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LSTM</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及其变体</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矩形 21">
            <a:extLst>
              <a:ext uri="{FF2B5EF4-FFF2-40B4-BE49-F238E27FC236}">
                <a16:creationId xmlns:a16="http://schemas.microsoft.com/office/drawing/2014/main" id="{1C63F3D3-8071-5FCA-BE0B-BDED4C6C53B8}"/>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25" name="矩形 24">
            <a:extLst>
              <a:ext uri="{FF2B5EF4-FFF2-40B4-BE49-F238E27FC236}">
                <a16:creationId xmlns:a16="http://schemas.microsoft.com/office/drawing/2014/main" id="{F74995C6-16F1-BC93-6097-D5E13E8D9579}"/>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3BE226EF-297A-DFC6-987F-E03685EE04C5}"/>
              </a:ext>
            </a:extLst>
          </p:cNvPr>
          <p:cNvPicPr>
            <a:picLocks noChangeAspect="1"/>
          </p:cNvPicPr>
          <p:nvPr/>
        </p:nvPicPr>
        <p:blipFill rotWithShape="1">
          <a:blip r:embed="rId2">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27" name="矩形 26">
            <a:extLst>
              <a:ext uri="{FF2B5EF4-FFF2-40B4-BE49-F238E27FC236}">
                <a16:creationId xmlns:a16="http://schemas.microsoft.com/office/drawing/2014/main" id="{A79F1818-1E84-A9CB-A6B6-D4C8EF4BBB91}"/>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LSTM</a:t>
            </a:r>
            <a:r>
              <a:rPr lang="zh-CN" altLang="en-US" b="1" dirty="0">
                <a:solidFill>
                  <a:prstClr val="white"/>
                </a:solidFill>
                <a:latin typeface="微软雅黑" panose="020B0503020204020204" pitchFamily="34" charset="-122"/>
                <a:ea typeface="微软雅黑" panose="020B0503020204020204" pitchFamily="34" charset="-122"/>
              </a:rPr>
              <a:t>原理</a:t>
            </a:r>
            <a:endParaRPr lang="en-US" altLang="zh-CN" b="1" dirty="0">
              <a:solidFill>
                <a:prstClr val="white"/>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BE342EB-A1C5-4FAD-AF60-2F629AAF4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452" y="3429000"/>
            <a:ext cx="4328535" cy="3475021"/>
          </a:xfrm>
          <a:prstGeom prst="rect">
            <a:avLst/>
          </a:prstGeom>
        </p:spPr>
      </p:pic>
      <p:pic>
        <p:nvPicPr>
          <p:cNvPr id="2" name="图片 1">
            <a:extLst>
              <a:ext uri="{FF2B5EF4-FFF2-40B4-BE49-F238E27FC236}">
                <a16:creationId xmlns:a16="http://schemas.microsoft.com/office/drawing/2014/main" id="{6F71D3A9-E12E-4B34-BB16-7A188453BC0A}"/>
              </a:ext>
            </a:extLst>
          </p:cNvPr>
          <p:cNvPicPr>
            <a:picLocks noChangeAspect="1"/>
          </p:cNvPicPr>
          <p:nvPr/>
        </p:nvPicPr>
        <p:blipFill rotWithShape="1">
          <a:blip r:embed="rId4"/>
          <a:srcRect t="9411"/>
          <a:stretch/>
        </p:blipFill>
        <p:spPr>
          <a:xfrm>
            <a:off x="4198620" y="2618508"/>
            <a:ext cx="3886200" cy="276117"/>
          </a:xfrm>
          <a:prstGeom prst="rect">
            <a:avLst/>
          </a:prstGeom>
        </p:spPr>
      </p:pic>
      <p:pic>
        <p:nvPicPr>
          <p:cNvPr id="4" name="图片 3">
            <a:extLst>
              <a:ext uri="{FF2B5EF4-FFF2-40B4-BE49-F238E27FC236}">
                <a16:creationId xmlns:a16="http://schemas.microsoft.com/office/drawing/2014/main" id="{12A4A65D-9D57-48E7-89B0-0C7146ADFDAE}"/>
              </a:ext>
            </a:extLst>
          </p:cNvPr>
          <p:cNvPicPr>
            <a:picLocks noChangeAspect="1"/>
          </p:cNvPicPr>
          <p:nvPr/>
        </p:nvPicPr>
        <p:blipFill>
          <a:blip r:embed="rId5"/>
          <a:stretch>
            <a:fillRect/>
          </a:stretch>
        </p:blipFill>
        <p:spPr>
          <a:xfrm>
            <a:off x="5024437" y="2929054"/>
            <a:ext cx="2143125" cy="304800"/>
          </a:xfrm>
          <a:prstGeom prst="rect">
            <a:avLst/>
          </a:prstGeom>
        </p:spPr>
      </p:pic>
    </p:spTree>
    <p:extLst>
      <p:ext uri="{BB962C8B-B14F-4D97-AF65-F5344CB8AC3E}">
        <p14:creationId xmlns:p14="http://schemas.microsoft.com/office/powerpoint/2010/main" val="2273915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857CBE49-E2EC-4886-880C-2D23D1BD1FB0}"/>
              </a:ext>
            </a:extLst>
          </p:cNvPr>
          <p:cNvGrpSpPr/>
          <p:nvPr/>
        </p:nvGrpSpPr>
        <p:grpSpPr>
          <a:xfrm>
            <a:off x="751840" y="1304793"/>
            <a:ext cx="10779760" cy="861026"/>
            <a:chOff x="935989" y="1626075"/>
            <a:chExt cx="10080000" cy="861026"/>
          </a:xfrm>
        </p:grpSpPr>
        <p:sp>
          <p:nvSpPr>
            <p:cNvPr id="16" name="文本框 15">
              <a:extLst>
                <a:ext uri="{FF2B5EF4-FFF2-40B4-BE49-F238E27FC236}">
                  <a16:creationId xmlns:a16="http://schemas.microsoft.com/office/drawing/2014/main" id="{E8E52ABA-7D32-4F4B-95B7-D42EBD0A91F9}"/>
                </a:ext>
              </a:extLst>
            </p:cNvPr>
            <p:cNvSpPr txBox="1"/>
            <p:nvPr/>
          </p:nvSpPr>
          <p:spPr>
            <a:xfrm>
              <a:off x="935989" y="1626075"/>
              <a:ext cx="10080000" cy="46166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LSTM</a:t>
              </a:r>
              <a:r>
                <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结果</a:t>
              </a:r>
            </a:p>
          </p:txBody>
        </p:sp>
        <p:sp>
          <p:nvSpPr>
            <p:cNvPr id="19" name="文本框 18">
              <a:extLst>
                <a:ext uri="{FF2B5EF4-FFF2-40B4-BE49-F238E27FC236}">
                  <a16:creationId xmlns:a16="http://schemas.microsoft.com/office/drawing/2014/main" id="{0972C603-EB70-49EA-BB81-37F6381C57B1}"/>
                </a:ext>
              </a:extLst>
            </p:cNvPr>
            <p:cNvSpPr txBox="1"/>
            <p:nvPr/>
          </p:nvSpPr>
          <p:spPr>
            <a:xfrm>
              <a:off x="935989" y="2086991"/>
              <a:ext cx="10080000" cy="400110"/>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Epoch=5000</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，学习率</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0.001</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Batch Size 15000</a:t>
              </a:r>
              <a:endParaRPr kumimoji="0" lang="zh-CN"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pic>
        <p:nvPicPr>
          <p:cNvPr id="5" name="图片 4">
            <a:extLst>
              <a:ext uri="{FF2B5EF4-FFF2-40B4-BE49-F238E27FC236}">
                <a16:creationId xmlns:a16="http://schemas.microsoft.com/office/drawing/2014/main" id="{444EE146-1302-4ADB-BFF2-1539AF30D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866" y="2134571"/>
            <a:ext cx="5644267" cy="3500989"/>
          </a:xfrm>
          <a:prstGeom prst="rect">
            <a:avLst/>
          </a:prstGeom>
        </p:spPr>
      </p:pic>
      <p:sp>
        <p:nvSpPr>
          <p:cNvPr id="3" name="矩形 2">
            <a:extLst>
              <a:ext uri="{FF2B5EF4-FFF2-40B4-BE49-F238E27FC236}">
                <a16:creationId xmlns:a16="http://schemas.microsoft.com/office/drawing/2014/main" id="{DD4E215B-236A-B43E-DF66-C24D0D2EB4D5}"/>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8" name="矩形 7">
            <a:extLst>
              <a:ext uri="{FF2B5EF4-FFF2-40B4-BE49-F238E27FC236}">
                <a16:creationId xmlns:a16="http://schemas.microsoft.com/office/drawing/2014/main" id="{E5D05D41-2146-826E-C633-D94A27926035}"/>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LSTM</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及其变体</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a:extLst>
              <a:ext uri="{FF2B5EF4-FFF2-40B4-BE49-F238E27FC236}">
                <a16:creationId xmlns:a16="http://schemas.microsoft.com/office/drawing/2014/main" id="{597A6011-1078-937C-0495-DCEC2773CB6E}"/>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10" name="矩形 9">
            <a:extLst>
              <a:ext uri="{FF2B5EF4-FFF2-40B4-BE49-F238E27FC236}">
                <a16:creationId xmlns:a16="http://schemas.microsoft.com/office/drawing/2014/main" id="{F605B172-2456-FE5D-BD3B-57B03FEF8819}"/>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11B50F91-B25E-E5BB-6114-FB1F2640C3C5}"/>
              </a:ext>
            </a:extLst>
          </p:cNvPr>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3" name="矩形 12">
            <a:extLst>
              <a:ext uri="{FF2B5EF4-FFF2-40B4-BE49-F238E27FC236}">
                <a16:creationId xmlns:a16="http://schemas.microsoft.com/office/drawing/2014/main" id="{068DDB77-1B8D-413E-CE63-ECD544094681}"/>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LSTM</a:t>
            </a:r>
            <a:r>
              <a:rPr lang="zh-CN" altLang="en-US" b="1" dirty="0">
                <a:solidFill>
                  <a:prstClr val="white"/>
                </a:solidFill>
                <a:latin typeface="微软雅黑" panose="020B0503020204020204" pitchFamily="34" charset="-122"/>
                <a:ea typeface="微软雅黑" panose="020B0503020204020204" pitchFamily="34" charset="-122"/>
              </a:rPr>
              <a:t>结果</a:t>
            </a:r>
            <a:endParaRPr lang="en-US" altLang="zh-CN" b="1" dirty="0">
              <a:solidFill>
                <a:prstClr val="white"/>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193077CC-EB3F-C96D-BC7C-37F723EB24B1}"/>
              </a:ext>
            </a:extLst>
          </p:cNvPr>
          <p:cNvGraphicFramePr>
            <a:graphicFrameLocks noGrp="1"/>
          </p:cNvGraphicFramePr>
          <p:nvPr>
            <p:extLst>
              <p:ext uri="{D42A27DB-BD31-4B8C-83A1-F6EECF244321}">
                <p14:modId xmlns:p14="http://schemas.microsoft.com/office/powerpoint/2010/main" val="1486122130"/>
              </p:ext>
            </p:extLst>
          </p:nvPr>
        </p:nvGraphicFramePr>
        <p:xfrm>
          <a:off x="751840" y="5719068"/>
          <a:ext cx="10595927" cy="812472"/>
        </p:xfrm>
        <a:graphic>
          <a:graphicData uri="http://schemas.openxmlformats.org/drawingml/2006/table">
            <a:tbl>
              <a:tblPr firstRow="1" firstCol="1" bandRow="1">
                <a:tableStyleId>{5940675A-B579-460E-94D1-54222C63F5DA}</a:tableStyleId>
              </a:tblPr>
              <a:tblGrid>
                <a:gridCol w="2118930">
                  <a:extLst>
                    <a:ext uri="{9D8B030D-6E8A-4147-A177-3AD203B41FA5}">
                      <a16:colId xmlns:a16="http://schemas.microsoft.com/office/drawing/2014/main" val="2684278490"/>
                    </a:ext>
                  </a:extLst>
                </a:gridCol>
                <a:gridCol w="2118930">
                  <a:extLst>
                    <a:ext uri="{9D8B030D-6E8A-4147-A177-3AD203B41FA5}">
                      <a16:colId xmlns:a16="http://schemas.microsoft.com/office/drawing/2014/main" val="2070498196"/>
                    </a:ext>
                  </a:extLst>
                </a:gridCol>
                <a:gridCol w="2118930">
                  <a:extLst>
                    <a:ext uri="{9D8B030D-6E8A-4147-A177-3AD203B41FA5}">
                      <a16:colId xmlns:a16="http://schemas.microsoft.com/office/drawing/2014/main" val="655074530"/>
                    </a:ext>
                  </a:extLst>
                </a:gridCol>
                <a:gridCol w="2118930">
                  <a:extLst>
                    <a:ext uri="{9D8B030D-6E8A-4147-A177-3AD203B41FA5}">
                      <a16:colId xmlns:a16="http://schemas.microsoft.com/office/drawing/2014/main" val="4151850936"/>
                    </a:ext>
                  </a:extLst>
                </a:gridCol>
                <a:gridCol w="2120207">
                  <a:extLst>
                    <a:ext uri="{9D8B030D-6E8A-4147-A177-3AD203B41FA5}">
                      <a16:colId xmlns:a16="http://schemas.microsoft.com/office/drawing/2014/main" val="758354730"/>
                    </a:ext>
                  </a:extLst>
                </a:gridCol>
              </a:tblGrid>
              <a:tr h="406236">
                <a:tc>
                  <a:txBody>
                    <a:bodyPr/>
                    <a:lstStyle/>
                    <a:p>
                      <a:pPr algn="ct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6</a:t>
                      </a:r>
                      <a:r>
                        <a:rPr lang="en-US" altLang="zh-CN" sz="2000" kern="100" dirty="0">
                          <a:effectLst/>
                          <a:latin typeface="+mn-lt"/>
                        </a:rPr>
                        <a:t>h</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24h</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48h</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72h</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17068489"/>
                  </a:ext>
                </a:extLst>
              </a:tr>
              <a:tr h="406236">
                <a:tc>
                  <a:txBody>
                    <a:bodyPr/>
                    <a:lstStyle/>
                    <a:p>
                      <a:pPr algn="ctr"/>
                      <a:r>
                        <a:rPr lang="en-US" altLang="zh-CN" sz="2000" kern="100" dirty="0">
                          <a:effectLst/>
                          <a:latin typeface="+mn-lt"/>
                        </a:rPr>
                        <a:t>RMSE</a:t>
                      </a:r>
                      <a:endParaRPr lang="zh-CN" alt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0.65</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2.56</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4.26</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10.41</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57059749"/>
                  </a:ext>
                </a:extLst>
              </a:tr>
            </a:tbl>
          </a:graphicData>
        </a:graphic>
      </p:graphicFrame>
    </p:spTree>
    <p:extLst>
      <p:ext uri="{BB962C8B-B14F-4D97-AF65-F5344CB8AC3E}">
        <p14:creationId xmlns:p14="http://schemas.microsoft.com/office/powerpoint/2010/main" val="1333494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857CBE49-E2EC-4886-880C-2D23D1BD1FB0}"/>
              </a:ext>
            </a:extLst>
          </p:cNvPr>
          <p:cNvGrpSpPr/>
          <p:nvPr/>
        </p:nvGrpSpPr>
        <p:grpSpPr>
          <a:xfrm>
            <a:off x="751840" y="1475178"/>
            <a:ext cx="10779760" cy="1879831"/>
            <a:chOff x="935989" y="1626075"/>
            <a:chExt cx="10080000" cy="1879831"/>
          </a:xfrm>
        </p:grpSpPr>
        <p:sp>
          <p:nvSpPr>
            <p:cNvPr id="16" name="文本框 15">
              <a:extLst>
                <a:ext uri="{FF2B5EF4-FFF2-40B4-BE49-F238E27FC236}">
                  <a16:creationId xmlns:a16="http://schemas.microsoft.com/office/drawing/2014/main" id="{E8E52ABA-7D32-4F4B-95B7-D42EBD0A91F9}"/>
                </a:ext>
              </a:extLst>
            </p:cNvPr>
            <p:cNvSpPr txBox="1"/>
            <p:nvPr/>
          </p:nvSpPr>
          <p:spPr>
            <a:xfrm>
              <a:off x="935989" y="1626075"/>
              <a:ext cx="10080000" cy="46166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双向</a:t>
              </a:r>
              <a:r>
                <a:rPr kumimoji="0" lang="en-US" altLang="zh-CN"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LSTM</a:t>
              </a:r>
              <a:endPar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9" name="文本框 18">
              <a:extLst>
                <a:ext uri="{FF2B5EF4-FFF2-40B4-BE49-F238E27FC236}">
                  <a16:creationId xmlns:a16="http://schemas.microsoft.com/office/drawing/2014/main" id="{0972C603-EB70-49EA-BB81-37F6381C57B1}"/>
                </a:ext>
              </a:extLst>
            </p:cNvPr>
            <p:cNvSpPr txBox="1"/>
            <p:nvPr/>
          </p:nvSpPr>
          <p:spPr>
            <a:xfrm>
              <a:off x="935989" y="2086991"/>
              <a:ext cx="10080000" cy="1418915"/>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单向的</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LSTM</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只能依据之前时刻的时序信息来预测下一时刻的输出，但当前时刻的输出可能不仅和之前的状态有关，还可能和未来的状态有关系。</a:t>
              </a:r>
              <a:endPar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双向</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LSTM</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有两个</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LSTM</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叠加在一起组成的，输出由这两个</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LSTM</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的状态共同决定。</a:t>
              </a:r>
              <a:endParaRPr kumimoji="0" lang="zh-CN"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pic>
        <p:nvPicPr>
          <p:cNvPr id="5" name="图片 4">
            <a:extLst>
              <a:ext uri="{FF2B5EF4-FFF2-40B4-BE49-F238E27FC236}">
                <a16:creationId xmlns:a16="http://schemas.microsoft.com/office/drawing/2014/main" id="{FC4C6BE6-2716-4B0D-9E00-9F731DF985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100" y="3815925"/>
            <a:ext cx="6781800" cy="2628900"/>
          </a:xfrm>
          <a:prstGeom prst="rect">
            <a:avLst/>
          </a:prstGeom>
        </p:spPr>
      </p:pic>
      <p:sp>
        <p:nvSpPr>
          <p:cNvPr id="3" name="矩形 2">
            <a:extLst>
              <a:ext uri="{FF2B5EF4-FFF2-40B4-BE49-F238E27FC236}">
                <a16:creationId xmlns:a16="http://schemas.microsoft.com/office/drawing/2014/main" id="{A649071C-B221-DF01-5985-759D318C2A7A}"/>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7" name="矩形 6">
            <a:extLst>
              <a:ext uri="{FF2B5EF4-FFF2-40B4-BE49-F238E27FC236}">
                <a16:creationId xmlns:a16="http://schemas.microsoft.com/office/drawing/2014/main" id="{9547A6DA-0699-0D95-9B0E-DD3F4BDB2CED}"/>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LSTM</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及其变体</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7D3ADCE2-D9C9-BAE9-92BF-AFB40D03F474}"/>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9" name="矩形 8">
            <a:extLst>
              <a:ext uri="{FF2B5EF4-FFF2-40B4-BE49-F238E27FC236}">
                <a16:creationId xmlns:a16="http://schemas.microsoft.com/office/drawing/2014/main" id="{0BCCED32-48F6-4075-DB57-82AE00B44760}"/>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F8299EA3-289B-ED02-5B82-2F8B5934AC58}"/>
              </a:ext>
            </a:extLst>
          </p:cNvPr>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2" name="矩形 11">
            <a:extLst>
              <a:ext uri="{FF2B5EF4-FFF2-40B4-BE49-F238E27FC236}">
                <a16:creationId xmlns:a16="http://schemas.microsoft.com/office/drawing/2014/main" id="{F5BAAF08-D226-759C-A333-2832BEEFD23E}"/>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LSTM</a:t>
            </a:r>
            <a:r>
              <a:rPr lang="zh-CN" altLang="en-US" b="1" dirty="0">
                <a:solidFill>
                  <a:prstClr val="white"/>
                </a:solidFill>
                <a:latin typeface="微软雅黑" panose="020B0503020204020204" pitchFamily="34" charset="-122"/>
                <a:ea typeface="微软雅黑" panose="020B0503020204020204" pitchFamily="34" charset="-122"/>
              </a:rPr>
              <a:t>变体</a:t>
            </a:r>
            <a:endParaRPr lang="en-US" altLang="zh-CN"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273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DC337B2-F023-4387-B7AC-7E2337383328}"/>
              </a:ext>
            </a:extLst>
          </p:cNvPr>
          <p:cNvGrpSpPr/>
          <p:nvPr/>
        </p:nvGrpSpPr>
        <p:grpSpPr>
          <a:xfrm>
            <a:off x="1004401" y="4040127"/>
            <a:ext cx="10080000" cy="1331667"/>
            <a:chOff x="935989" y="1626075"/>
            <a:chExt cx="10080000" cy="1331667"/>
          </a:xfrm>
        </p:grpSpPr>
        <p:sp>
          <p:nvSpPr>
            <p:cNvPr id="5" name="文本框 4"/>
            <p:cNvSpPr txBox="1"/>
            <p:nvPr/>
          </p:nvSpPr>
          <p:spPr>
            <a:xfrm>
              <a:off x="935989" y="1626075"/>
              <a:ext cx="10080000" cy="460375"/>
            </a:xfrm>
            <a:prstGeom prst="rect">
              <a:avLst/>
            </a:prstGeom>
            <a:solidFill>
              <a:schemeClr val="accent1">
                <a:lumMod val="50000"/>
              </a:schemeClr>
            </a:solidFill>
            <a:effectLst/>
          </p:spPr>
          <p:txBody>
            <a:bodyPr wrap="square" rtlCol="0">
              <a:spAutoFit/>
            </a:bodyPr>
            <a:lstStyle/>
            <a:p>
              <a:r>
                <a:rPr lang="zh-CN" altLang="en-US" sz="2400" dirty="0">
                  <a:solidFill>
                    <a:schemeClr val="bg1"/>
                  </a:solidFill>
                </a:rPr>
                <a:t>数据集介绍</a:t>
              </a:r>
            </a:p>
          </p:txBody>
        </p:sp>
        <p:sp>
          <p:nvSpPr>
            <p:cNvPr id="13" name="文本框 12"/>
            <p:cNvSpPr txBox="1"/>
            <p:nvPr/>
          </p:nvSpPr>
          <p:spPr>
            <a:xfrm>
              <a:off x="935989" y="2086991"/>
              <a:ext cx="10080000" cy="870751"/>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285750" indent="-285750" fontAlgn="auto">
                <a:lnSpc>
                  <a:spcPct val="150000"/>
                </a:lnSpc>
                <a:buFont typeface="Arial" panose="020B0604020202020204" pitchFamily="34" charset="0"/>
                <a:buChar char="•"/>
              </a:pPr>
              <a:r>
                <a:rPr lang="en-US" altLang="zh-CN" dirty="0">
                  <a:solidFill>
                    <a:schemeClr val="tx1"/>
                  </a:solidFill>
                  <a:latin typeface="Times New Roman" panose="02020603050405020304" pitchFamily="18" charset="0"/>
                  <a:ea typeface="黑体" panose="02010609060101010101" pitchFamily="49" charset="-122"/>
                </a:rPr>
                <a:t>CMA</a:t>
              </a:r>
              <a:r>
                <a:rPr lang="zh-CN" altLang="en-US" dirty="0">
                  <a:solidFill>
                    <a:schemeClr val="tx1"/>
                  </a:solidFill>
                  <a:latin typeface="Times New Roman" panose="02020603050405020304" pitchFamily="18" charset="0"/>
                  <a:ea typeface="黑体" panose="02010609060101010101" pitchFamily="49" charset="-122"/>
                </a:rPr>
                <a:t>热带气旋最佳路径数据集提供</a:t>
              </a:r>
              <a:r>
                <a:rPr lang="en-US" altLang="zh-CN" dirty="0">
                  <a:solidFill>
                    <a:schemeClr val="tx1"/>
                  </a:solidFill>
                  <a:latin typeface="Times New Roman" panose="02020603050405020304" pitchFamily="18" charset="0"/>
                  <a:ea typeface="黑体" panose="02010609060101010101" pitchFamily="49" charset="-122"/>
                </a:rPr>
                <a:t>1949</a:t>
              </a:r>
              <a:r>
                <a:rPr lang="zh-CN" altLang="en-US" dirty="0">
                  <a:solidFill>
                    <a:schemeClr val="tx1"/>
                  </a:solidFill>
                  <a:latin typeface="Times New Roman" panose="02020603050405020304" pitchFamily="18" charset="0"/>
                  <a:ea typeface="黑体" panose="02010609060101010101" pitchFamily="49" charset="-122"/>
                </a:rPr>
                <a:t>以来年西北太平洋海域热带气旋每</a:t>
              </a:r>
              <a:r>
                <a:rPr lang="en-US" altLang="zh-CN" dirty="0">
                  <a:solidFill>
                    <a:schemeClr val="tx1"/>
                  </a:solidFill>
                  <a:latin typeface="Times New Roman" panose="02020603050405020304" pitchFamily="18" charset="0"/>
                  <a:ea typeface="黑体" panose="02010609060101010101" pitchFamily="49" charset="-122"/>
                </a:rPr>
                <a:t>6</a:t>
              </a:r>
              <a:r>
                <a:rPr lang="zh-CN" altLang="en-US" dirty="0">
                  <a:solidFill>
                    <a:schemeClr val="tx1"/>
                  </a:solidFill>
                  <a:latin typeface="Times New Roman" panose="02020603050405020304" pitchFamily="18" charset="0"/>
                  <a:ea typeface="黑体" panose="02010609060101010101" pitchFamily="49" charset="-122"/>
                </a:rPr>
                <a:t>小时的位置和强度。</a:t>
              </a:r>
            </a:p>
            <a:p>
              <a:pPr marL="285750" indent="-285750" fontAlgn="auto">
                <a:lnSpc>
                  <a:spcPct val="150000"/>
                </a:lnSpc>
                <a:buFont typeface="Arial" panose="020B0604020202020204" pitchFamily="34" charset="0"/>
                <a:buChar char="•"/>
              </a:pPr>
              <a:r>
                <a:rPr lang="zh-CN" altLang="en-US" dirty="0">
                  <a:solidFill>
                    <a:schemeClr val="tx1"/>
                  </a:solidFill>
                  <a:latin typeface="Times New Roman" panose="02020603050405020304" pitchFamily="18" charset="0"/>
                  <a:ea typeface="黑体" panose="02010609060101010101" pitchFamily="49" charset="-122"/>
                </a:rPr>
                <a:t>我们使用</a:t>
              </a:r>
              <a:r>
                <a:rPr lang="en-US" altLang="zh-CN" dirty="0">
                  <a:solidFill>
                    <a:schemeClr val="tx1"/>
                  </a:solidFill>
                  <a:latin typeface="Times New Roman" panose="02020603050405020304" pitchFamily="18" charset="0"/>
                  <a:ea typeface="黑体" panose="02010609060101010101" pitchFamily="49" charset="-122"/>
                </a:rPr>
                <a:t>2000-2015</a:t>
              </a:r>
              <a:r>
                <a:rPr lang="zh-CN" altLang="en-US" dirty="0">
                  <a:solidFill>
                    <a:schemeClr val="tx1"/>
                  </a:solidFill>
                  <a:latin typeface="Times New Roman" panose="02020603050405020304" pitchFamily="18" charset="0"/>
                  <a:ea typeface="黑体" panose="02010609060101010101" pitchFamily="49" charset="-122"/>
                </a:rPr>
                <a:t>年间的台风数据集作为训练集，预测</a:t>
              </a:r>
              <a:r>
                <a:rPr lang="en-US" altLang="zh-CN" dirty="0">
                  <a:solidFill>
                    <a:schemeClr val="tx1"/>
                  </a:solidFill>
                  <a:latin typeface="Times New Roman" panose="02020603050405020304" pitchFamily="18" charset="0"/>
                  <a:ea typeface="黑体" panose="02010609060101010101" pitchFamily="49" charset="-122"/>
                </a:rPr>
                <a:t>2016-2020</a:t>
              </a:r>
              <a:r>
                <a:rPr lang="zh-CN" altLang="en-US" dirty="0">
                  <a:solidFill>
                    <a:schemeClr val="tx1"/>
                  </a:solidFill>
                  <a:latin typeface="Times New Roman" panose="02020603050405020304" pitchFamily="18" charset="0"/>
                  <a:ea typeface="黑体" panose="02010609060101010101" pitchFamily="49" charset="-122"/>
                </a:rPr>
                <a:t>年的台风信息。</a:t>
              </a:r>
            </a:p>
          </p:txBody>
        </p:sp>
      </p:grpSp>
      <p:grpSp>
        <p:nvGrpSpPr>
          <p:cNvPr id="12" name="组合 11">
            <a:extLst>
              <a:ext uri="{FF2B5EF4-FFF2-40B4-BE49-F238E27FC236}">
                <a16:creationId xmlns:a16="http://schemas.microsoft.com/office/drawing/2014/main" id="{21FF41D7-71E1-47FB-93BE-FD400A9FCE09}"/>
              </a:ext>
            </a:extLst>
          </p:cNvPr>
          <p:cNvGrpSpPr/>
          <p:nvPr/>
        </p:nvGrpSpPr>
        <p:grpSpPr>
          <a:xfrm>
            <a:off x="1004401" y="1574833"/>
            <a:ext cx="10080000" cy="2162664"/>
            <a:chOff x="935989" y="1626075"/>
            <a:chExt cx="10080000" cy="2162664"/>
          </a:xfrm>
        </p:grpSpPr>
        <p:sp>
          <p:nvSpPr>
            <p:cNvPr id="15" name="文本框 14">
              <a:extLst>
                <a:ext uri="{FF2B5EF4-FFF2-40B4-BE49-F238E27FC236}">
                  <a16:creationId xmlns:a16="http://schemas.microsoft.com/office/drawing/2014/main" id="{67DDBD47-29C5-41BC-A862-19BEC2A3C657}"/>
                </a:ext>
              </a:extLst>
            </p:cNvPr>
            <p:cNvSpPr txBox="1"/>
            <p:nvPr/>
          </p:nvSpPr>
          <p:spPr>
            <a:xfrm>
              <a:off x="935989" y="1626075"/>
              <a:ext cx="10080000" cy="460375"/>
            </a:xfrm>
            <a:prstGeom prst="rect">
              <a:avLst/>
            </a:prstGeom>
            <a:solidFill>
              <a:schemeClr val="accent1">
                <a:lumMod val="50000"/>
              </a:schemeClr>
            </a:solidFill>
            <a:effectLst/>
          </p:spPr>
          <p:txBody>
            <a:bodyPr wrap="square" rtlCol="0">
              <a:spAutoFit/>
            </a:bodyPr>
            <a:lstStyle/>
            <a:p>
              <a:r>
                <a:rPr lang="zh-CN" altLang="en-US" sz="2400" dirty="0">
                  <a:solidFill>
                    <a:schemeClr val="bg1"/>
                  </a:solidFill>
                </a:rPr>
                <a:t>背景</a:t>
              </a:r>
            </a:p>
          </p:txBody>
        </p:sp>
        <p:sp>
          <p:nvSpPr>
            <p:cNvPr id="16" name="文本框 15">
              <a:extLst>
                <a:ext uri="{FF2B5EF4-FFF2-40B4-BE49-F238E27FC236}">
                  <a16:creationId xmlns:a16="http://schemas.microsoft.com/office/drawing/2014/main" id="{73152459-2759-4714-92E8-85DE87871900}"/>
                </a:ext>
              </a:extLst>
            </p:cNvPr>
            <p:cNvSpPr txBox="1"/>
            <p:nvPr/>
          </p:nvSpPr>
          <p:spPr>
            <a:xfrm>
              <a:off x="935989" y="2086991"/>
              <a:ext cx="10080000" cy="1701748"/>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285750" indent="-285750" fontAlgn="auto">
                <a:lnSpc>
                  <a:spcPct val="150000"/>
                </a:lnSpc>
                <a:buFont typeface="Arial" panose="020B0604020202020204" pitchFamily="34" charset="0"/>
                <a:buChar char="•"/>
              </a:pPr>
              <a:r>
                <a:rPr lang="zh-CN" altLang="en-US" dirty="0">
                  <a:solidFill>
                    <a:schemeClr val="tx1"/>
                  </a:solidFill>
                  <a:latin typeface="Times New Roman" panose="02020603050405020304" pitchFamily="18" charset="0"/>
                  <a:ea typeface="黑体" panose="02010609060101010101" pitchFamily="49" charset="-122"/>
                </a:rPr>
                <a:t>台风是热带气旋的一种，通常由低气压区形成，伴随着强风和暴雨等恶劣天气条件。台风对沿海地区和岛屿国家造成严重破坏，可能导致人员伤亡和财产损失。</a:t>
              </a:r>
              <a:endParaRPr lang="en-US" altLang="zh-CN" dirty="0">
                <a:solidFill>
                  <a:schemeClr val="tx1"/>
                </a:solidFill>
                <a:latin typeface="Times New Roman" panose="02020603050405020304" pitchFamily="18" charset="0"/>
                <a:ea typeface="黑体" panose="02010609060101010101" pitchFamily="49" charset="-122"/>
              </a:endParaRPr>
            </a:p>
            <a:p>
              <a:pPr marL="285750" indent="-285750" fontAlgn="auto">
                <a:lnSpc>
                  <a:spcPct val="150000"/>
                </a:lnSpc>
                <a:buFont typeface="Arial" panose="020B0604020202020204" pitchFamily="34" charset="0"/>
                <a:buChar char="•"/>
              </a:pPr>
              <a:r>
                <a:rPr lang="zh-CN" altLang="en-US" dirty="0">
                  <a:solidFill>
                    <a:schemeClr val="tx1"/>
                  </a:solidFill>
                  <a:latin typeface="Times New Roman" panose="02020603050405020304" pitchFamily="18" charset="0"/>
                  <a:ea typeface="黑体" panose="02010609060101010101" pitchFamily="49" charset="-122"/>
                </a:rPr>
                <a:t>对于台风轨迹的预测能帮助沿海地区或岛屿国家提前预警，有助于降低台风造成的经济损失，保活人民的生命财产。</a:t>
              </a:r>
            </a:p>
          </p:txBody>
        </p:sp>
      </p:grpSp>
      <p:sp>
        <p:nvSpPr>
          <p:cNvPr id="18" name="矩形 17">
            <a:extLst>
              <a:ext uri="{FF2B5EF4-FFF2-40B4-BE49-F238E27FC236}">
                <a16:creationId xmlns:a16="http://schemas.microsoft.com/office/drawing/2014/main" id="{59B235F5-5644-9228-86ED-CF33D7F7EAAF}"/>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9" name="矩形 18">
            <a:extLst>
              <a:ext uri="{FF2B5EF4-FFF2-40B4-BE49-F238E27FC236}">
                <a16:creationId xmlns:a16="http://schemas.microsoft.com/office/drawing/2014/main" id="{A86B3193-D2B5-9F88-9E07-21028B017A07}"/>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问题背景</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6C276F8C-11A4-9A9E-2903-318603BA017A}"/>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一</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、问题背景与数据处理</a:t>
            </a:r>
          </a:p>
        </p:txBody>
      </p:sp>
      <p:sp>
        <p:nvSpPr>
          <p:cNvPr id="21" name="矩形 20">
            <a:extLst>
              <a:ext uri="{FF2B5EF4-FFF2-40B4-BE49-F238E27FC236}">
                <a16:creationId xmlns:a16="http://schemas.microsoft.com/office/drawing/2014/main" id="{6BB9CC61-8D28-D368-4E27-03DC0EF440D0}"/>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71DB6EFD-E689-CA6E-CEE2-3A22EE483090}"/>
              </a:ext>
            </a:extLst>
          </p:cNvPr>
          <p:cNvPicPr>
            <a:picLocks noChangeAspect="1"/>
          </p:cNvPicPr>
          <p:nvPr/>
        </p:nvPicPr>
        <p:blipFill rotWithShape="1">
          <a:blip r:embed="rId2">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26" name="矩形 25">
            <a:extLst>
              <a:ext uri="{FF2B5EF4-FFF2-40B4-BE49-F238E27FC236}">
                <a16:creationId xmlns:a16="http://schemas.microsoft.com/office/drawing/2014/main" id="{259BEC12-BC0C-F007-17F1-74656CA5438F}"/>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7" name="矩形 26">
            <a:extLst>
              <a:ext uri="{FF2B5EF4-FFF2-40B4-BE49-F238E27FC236}">
                <a16:creationId xmlns:a16="http://schemas.microsoft.com/office/drawing/2014/main" id="{E93D3606-AC98-1B6E-2D82-8068B7FE1746}"/>
              </a:ext>
            </a:extLst>
          </p:cNvPr>
          <p:cNvSpPr/>
          <p:nvPr/>
        </p:nvSpPr>
        <p:spPr>
          <a:xfrm>
            <a:off x="8719147" y="-6236"/>
            <a:ext cx="3395568" cy="54650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25502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857CBE49-E2EC-4886-880C-2D23D1BD1FB0}"/>
              </a:ext>
            </a:extLst>
          </p:cNvPr>
          <p:cNvGrpSpPr/>
          <p:nvPr/>
        </p:nvGrpSpPr>
        <p:grpSpPr>
          <a:xfrm>
            <a:off x="751840" y="1350224"/>
            <a:ext cx="10779760" cy="861026"/>
            <a:chOff x="935989" y="1626075"/>
            <a:chExt cx="10080000" cy="861026"/>
          </a:xfrm>
        </p:grpSpPr>
        <p:sp>
          <p:nvSpPr>
            <p:cNvPr id="16" name="文本框 15">
              <a:extLst>
                <a:ext uri="{FF2B5EF4-FFF2-40B4-BE49-F238E27FC236}">
                  <a16:creationId xmlns:a16="http://schemas.microsoft.com/office/drawing/2014/main" id="{E8E52ABA-7D32-4F4B-95B7-D42EBD0A91F9}"/>
                </a:ext>
              </a:extLst>
            </p:cNvPr>
            <p:cNvSpPr txBox="1"/>
            <p:nvPr/>
          </p:nvSpPr>
          <p:spPr>
            <a:xfrm>
              <a:off x="935989" y="1626075"/>
              <a:ext cx="10080000" cy="46166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双向</a:t>
              </a:r>
              <a:r>
                <a:rPr kumimoji="0" lang="en-US" altLang="zh-CN"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LSTM</a:t>
              </a:r>
              <a:r>
                <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结果</a:t>
              </a:r>
            </a:p>
          </p:txBody>
        </p:sp>
        <p:sp>
          <p:nvSpPr>
            <p:cNvPr id="19" name="文本框 18">
              <a:extLst>
                <a:ext uri="{FF2B5EF4-FFF2-40B4-BE49-F238E27FC236}">
                  <a16:creationId xmlns:a16="http://schemas.microsoft.com/office/drawing/2014/main" id="{0972C603-EB70-49EA-BB81-37F6381C57B1}"/>
                </a:ext>
              </a:extLst>
            </p:cNvPr>
            <p:cNvSpPr txBox="1"/>
            <p:nvPr/>
          </p:nvSpPr>
          <p:spPr>
            <a:xfrm>
              <a:off x="935989" y="2086991"/>
              <a:ext cx="10080000" cy="400110"/>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Epoch=5000</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，学习率</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0.001</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Batch Size 15000</a:t>
              </a:r>
              <a:endParaRPr kumimoji="0" lang="zh-CN"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pic>
        <p:nvPicPr>
          <p:cNvPr id="5" name="图片 4">
            <a:extLst>
              <a:ext uri="{FF2B5EF4-FFF2-40B4-BE49-F238E27FC236}">
                <a16:creationId xmlns:a16="http://schemas.microsoft.com/office/drawing/2014/main" id="{EAF8CCB5-38D0-4BF7-B1A2-2E79FC760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3425" y="2211250"/>
            <a:ext cx="5683007" cy="3543307"/>
          </a:xfrm>
          <a:prstGeom prst="rect">
            <a:avLst/>
          </a:prstGeom>
        </p:spPr>
      </p:pic>
      <p:sp>
        <p:nvSpPr>
          <p:cNvPr id="3" name="矩形 2">
            <a:extLst>
              <a:ext uri="{FF2B5EF4-FFF2-40B4-BE49-F238E27FC236}">
                <a16:creationId xmlns:a16="http://schemas.microsoft.com/office/drawing/2014/main" id="{0B3115D6-2760-6731-4577-A5731F34C8F1}"/>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8" name="矩形 7">
            <a:extLst>
              <a:ext uri="{FF2B5EF4-FFF2-40B4-BE49-F238E27FC236}">
                <a16:creationId xmlns:a16="http://schemas.microsoft.com/office/drawing/2014/main" id="{3B4D95FB-B72D-394B-7BE9-E7DB0084A0E4}"/>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LSTM</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及其变体</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a:extLst>
              <a:ext uri="{FF2B5EF4-FFF2-40B4-BE49-F238E27FC236}">
                <a16:creationId xmlns:a16="http://schemas.microsoft.com/office/drawing/2014/main" id="{24B05BFE-E6F5-76D9-F7F3-4168B624AC55}"/>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10" name="矩形 9">
            <a:extLst>
              <a:ext uri="{FF2B5EF4-FFF2-40B4-BE49-F238E27FC236}">
                <a16:creationId xmlns:a16="http://schemas.microsoft.com/office/drawing/2014/main" id="{904A51AE-3D89-76C4-0E67-80CE6F8B1CD7}"/>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A6A62957-7272-B2C6-AB7F-453757169790}"/>
              </a:ext>
            </a:extLst>
          </p:cNvPr>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3" name="矩形 12">
            <a:extLst>
              <a:ext uri="{FF2B5EF4-FFF2-40B4-BE49-F238E27FC236}">
                <a16:creationId xmlns:a16="http://schemas.microsoft.com/office/drawing/2014/main" id="{6C4A07AA-5660-AAA6-DAB3-BF0F7034F209}"/>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LSTM</a:t>
            </a:r>
            <a:r>
              <a:rPr lang="zh-CN" altLang="en-US" b="1" dirty="0">
                <a:solidFill>
                  <a:prstClr val="white"/>
                </a:solidFill>
                <a:latin typeface="微软雅黑" panose="020B0503020204020204" pitchFamily="34" charset="-122"/>
                <a:ea typeface="微软雅黑" panose="020B0503020204020204" pitchFamily="34" charset="-122"/>
              </a:rPr>
              <a:t>变体</a:t>
            </a:r>
            <a:endParaRPr lang="en-US" altLang="zh-CN" b="1" dirty="0">
              <a:solidFill>
                <a:prstClr val="white"/>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A3294495-640B-2B5B-22FA-A74372012DBB}"/>
              </a:ext>
            </a:extLst>
          </p:cNvPr>
          <p:cNvGraphicFramePr>
            <a:graphicFrameLocks noGrp="1"/>
          </p:cNvGraphicFramePr>
          <p:nvPr>
            <p:extLst>
              <p:ext uri="{D42A27DB-BD31-4B8C-83A1-F6EECF244321}">
                <p14:modId xmlns:p14="http://schemas.microsoft.com/office/powerpoint/2010/main" val="2310602850"/>
              </p:ext>
            </p:extLst>
          </p:nvPr>
        </p:nvGraphicFramePr>
        <p:xfrm>
          <a:off x="935673" y="5872318"/>
          <a:ext cx="10595927" cy="704038"/>
        </p:xfrm>
        <a:graphic>
          <a:graphicData uri="http://schemas.openxmlformats.org/drawingml/2006/table">
            <a:tbl>
              <a:tblPr firstRow="1" firstCol="1" bandRow="1">
                <a:tableStyleId>{5940675A-B579-460E-94D1-54222C63F5DA}</a:tableStyleId>
              </a:tblPr>
              <a:tblGrid>
                <a:gridCol w="2118930">
                  <a:extLst>
                    <a:ext uri="{9D8B030D-6E8A-4147-A177-3AD203B41FA5}">
                      <a16:colId xmlns:a16="http://schemas.microsoft.com/office/drawing/2014/main" val="2684278490"/>
                    </a:ext>
                  </a:extLst>
                </a:gridCol>
                <a:gridCol w="2118930">
                  <a:extLst>
                    <a:ext uri="{9D8B030D-6E8A-4147-A177-3AD203B41FA5}">
                      <a16:colId xmlns:a16="http://schemas.microsoft.com/office/drawing/2014/main" val="2070498196"/>
                    </a:ext>
                  </a:extLst>
                </a:gridCol>
                <a:gridCol w="2118930">
                  <a:extLst>
                    <a:ext uri="{9D8B030D-6E8A-4147-A177-3AD203B41FA5}">
                      <a16:colId xmlns:a16="http://schemas.microsoft.com/office/drawing/2014/main" val="655074530"/>
                    </a:ext>
                  </a:extLst>
                </a:gridCol>
                <a:gridCol w="2118930">
                  <a:extLst>
                    <a:ext uri="{9D8B030D-6E8A-4147-A177-3AD203B41FA5}">
                      <a16:colId xmlns:a16="http://schemas.microsoft.com/office/drawing/2014/main" val="4151850936"/>
                    </a:ext>
                  </a:extLst>
                </a:gridCol>
                <a:gridCol w="2120207">
                  <a:extLst>
                    <a:ext uri="{9D8B030D-6E8A-4147-A177-3AD203B41FA5}">
                      <a16:colId xmlns:a16="http://schemas.microsoft.com/office/drawing/2014/main" val="758354730"/>
                    </a:ext>
                  </a:extLst>
                </a:gridCol>
              </a:tblGrid>
              <a:tr h="352019">
                <a:tc>
                  <a:txBody>
                    <a:bodyPr/>
                    <a:lstStyle/>
                    <a:p>
                      <a:pPr algn="ct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6</a:t>
                      </a:r>
                      <a:r>
                        <a:rPr lang="en-US" altLang="zh-CN" sz="2000" kern="100" dirty="0">
                          <a:effectLst/>
                          <a:latin typeface="+mn-lt"/>
                        </a:rPr>
                        <a:t>h</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24h</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48h</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72h</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17068489"/>
                  </a:ext>
                </a:extLst>
              </a:tr>
              <a:tr h="352019">
                <a:tc>
                  <a:txBody>
                    <a:bodyPr/>
                    <a:lstStyle/>
                    <a:p>
                      <a:pPr algn="ctr"/>
                      <a:r>
                        <a:rPr lang="en-US" altLang="zh-CN" sz="2000" kern="100" dirty="0">
                          <a:effectLst/>
                          <a:latin typeface="+mn-lt"/>
                        </a:rPr>
                        <a:t>RMSE</a:t>
                      </a:r>
                      <a:endParaRPr lang="zh-CN" alt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0.62</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mn-lt"/>
                          <a:ea typeface="等线" panose="02010600030101010101" pitchFamily="2" charset="-122"/>
                          <a:cs typeface="Times New Roman" panose="02020603050405020304" pitchFamily="18" charset="0"/>
                        </a:rPr>
                        <a:t>2.02</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4.57</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7.34</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57059749"/>
                  </a:ext>
                </a:extLst>
              </a:tr>
            </a:tbl>
          </a:graphicData>
        </a:graphic>
      </p:graphicFrame>
    </p:spTree>
    <p:extLst>
      <p:ext uri="{BB962C8B-B14F-4D97-AF65-F5344CB8AC3E}">
        <p14:creationId xmlns:p14="http://schemas.microsoft.com/office/powerpoint/2010/main" val="32141071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014EE3FC-56DC-44AC-8A74-775A163E58D5}"/>
              </a:ext>
            </a:extLst>
          </p:cNvPr>
          <p:cNvGrpSpPr/>
          <p:nvPr/>
        </p:nvGrpSpPr>
        <p:grpSpPr>
          <a:xfrm>
            <a:off x="3301073" y="3429000"/>
            <a:ext cx="6822140" cy="3102009"/>
            <a:chOff x="1255059" y="1193491"/>
            <a:chExt cx="8932005" cy="5101536"/>
          </a:xfrm>
        </p:grpSpPr>
        <p:grpSp>
          <p:nvGrpSpPr>
            <p:cNvPr id="16" name="组合 15">
              <a:extLst>
                <a:ext uri="{FF2B5EF4-FFF2-40B4-BE49-F238E27FC236}">
                  <a16:creationId xmlns:a16="http://schemas.microsoft.com/office/drawing/2014/main" id="{E6E29C88-B3B4-4FD0-8902-EBD8CE6FF189}"/>
                </a:ext>
              </a:extLst>
            </p:cNvPr>
            <p:cNvGrpSpPr/>
            <p:nvPr/>
          </p:nvGrpSpPr>
          <p:grpSpPr>
            <a:xfrm>
              <a:off x="1255059" y="1193491"/>
              <a:ext cx="8932005" cy="3685113"/>
              <a:chOff x="1255059" y="1193491"/>
              <a:chExt cx="8932005" cy="3685113"/>
            </a:xfrm>
          </p:grpSpPr>
          <p:pic>
            <p:nvPicPr>
              <p:cNvPr id="5" name="图片 4">
                <a:extLst>
                  <a:ext uri="{FF2B5EF4-FFF2-40B4-BE49-F238E27FC236}">
                    <a16:creationId xmlns:a16="http://schemas.microsoft.com/office/drawing/2014/main" id="{CB3EBE64-2C56-478E-BD6E-C8B752797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7545" y="1193491"/>
                <a:ext cx="5959519" cy="3685113"/>
              </a:xfrm>
              <a:prstGeom prst="rect">
                <a:avLst/>
              </a:prstGeom>
            </p:spPr>
          </p:pic>
          <p:sp>
            <p:nvSpPr>
              <p:cNvPr id="20" name="文本框 19">
                <a:extLst>
                  <a:ext uri="{FF2B5EF4-FFF2-40B4-BE49-F238E27FC236}">
                    <a16:creationId xmlns:a16="http://schemas.microsoft.com/office/drawing/2014/main" id="{72E7BEE9-6465-4E6B-94A5-BA43AFE7F457}"/>
                  </a:ext>
                </a:extLst>
              </p:cNvPr>
              <p:cNvSpPr txBox="1"/>
              <p:nvPr/>
            </p:nvSpPr>
            <p:spPr>
              <a:xfrm>
                <a:off x="1255059" y="2733434"/>
                <a:ext cx="25639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mn-cs"/>
                  </a:rPr>
                  <a:t>Decoder</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mn-cs"/>
                  </a:rPr>
                  <a:t>（解码器）</a:t>
                </a:r>
              </a:p>
            </p:txBody>
          </p:sp>
        </p:grpSp>
        <p:grpSp>
          <p:nvGrpSpPr>
            <p:cNvPr id="15" name="组合 14">
              <a:extLst>
                <a:ext uri="{FF2B5EF4-FFF2-40B4-BE49-F238E27FC236}">
                  <a16:creationId xmlns:a16="http://schemas.microsoft.com/office/drawing/2014/main" id="{0601B580-7C61-4AB7-B06C-6B8D0B3F6019}"/>
                </a:ext>
              </a:extLst>
            </p:cNvPr>
            <p:cNvGrpSpPr/>
            <p:nvPr/>
          </p:nvGrpSpPr>
          <p:grpSpPr>
            <a:xfrm>
              <a:off x="1255059" y="4035522"/>
              <a:ext cx="8932005" cy="2259505"/>
              <a:chOff x="1255059" y="4035522"/>
              <a:chExt cx="8932005" cy="2259505"/>
            </a:xfrm>
          </p:grpSpPr>
          <p:pic>
            <p:nvPicPr>
              <p:cNvPr id="19" name="图片 18">
                <a:extLst>
                  <a:ext uri="{FF2B5EF4-FFF2-40B4-BE49-F238E27FC236}">
                    <a16:creationId xmlns:a16="http://schemas.microsoft.com/office/drawing/2014/main" id="{DFA92942-C4B5-4408-A99E-7EED1EA7F1A6}"/>
                  </a:ext>
                </a:extLst>
              </p:cNvPr>
              <p:cNvPicPr>
                <a:picLocks noChangeAspect="1"/>
              </p:cNvPicPr>
              <p:nvPr/>
            </p:nvPicPr>
            <p:blipFill rotWithShape="1">
              <a:blip r:embed="rId2">
                <a:extLst>
                  <a:ext uri="{28A0092B-C50C-407E-A947-70E740481C1C}">
                    <a14:useLocalDpi xmlns:a14="http://schemas.microsoft.com/office/drawing/2010/main" val="0"/>
                  </a:ext>
                </a:extLst>
              </a:blip>
              <a:srcRect t="38685" b="1"/>
              <a:stretch/>
            </p:blipFill>
            <p:spPr>
              <a:xfrm>
                <a:off x="4227545" y="4035522"/>
                <a:ext cx="5959519" cy="2259505"/>
              </a:xfrm>
              <a:prstGeom prst="rect">
                <a:avLst/>
              </a:prstGeom>
            </p:spPr>
          </p:pic>
          <p:sp>
            <p:nvSpPr>
              <p:cNvPr id="13" name="文本框 12">
                <a:extLst>
                  <a:ext uri="{FF2B5EF4-FFF2-40B4-BE49-F238E27FC236}">
                    <a16:creationId xmlns:a16="http://schemas.microsoft.com/office/drawing/2014/main" id="{1FE245D3-7D6A-4C7A-BE9B-345F9421EA9E}"/>
                  </a:ext>
                </a:extLst>
              </p:cNvPr>
              <p:cNvSpPr txBox="1"/>
              <p:nvPr/>
            </p:nvSpPr>
            <p:spPr>
              <a:xfrm>
                <a:off x="1255059" y="4167208"/>
                <a:ext cx="25639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mn-cs"/>
                  </a:rPr>
                  <a:t>Encoder</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mn-cs"/>
                  </a:rPr>
                  <a:t>（编码器）</a:t>
                </a:r>
              </a:p>
            </p:txBody>
          </p:sp>
        </p:grpSp>
      </p:grpSp>
      <p:grpSp>
        <p:nvGrpSpPr>
          <p:cNvPr id="25" name="组合 24">
            <a:extLst>
              <a:ext uri="{FF2B5EF4-FFF2-40B4-BE49-F238E27FC236}">
                <a16:creationId xmlns:a16="http://schemas.microsoft.com/office/drawing/2014/main" id="{DB12DB67-7AA6-44C3-BD63-7F7BB44F7736}"/>
              </a:ext>
            </a:extLst>
          </p:cNvPr>
          <p:cNvGrpSpPr/>
          <p:nvPr/>
        </p:nvGrpSpPr>
        <p:grpSpPr>
          <a:xfrm>
            <a:off x="751840" y="1475178"/>
            <a:ext cx="10779760" cy="1879831"/>
            <a:chOff x="935989" y="1626075"/>
            <a:chExt cx="10080000" cy="1879831"/>
          </a:xfrm>
        </p:grpSpPr>
        <p:sp>
          <p:nvSpPr>
            <p:cNvPr id="26" name="文本框 25">
              <a:extLst>
                <a:ext uri="{FF2B5EF4-FFF2-40B4-BE49-F238E27FC236}">
                  <a16:creationId xmlns:a16="http://schemas.microsoft.com/office/drawing/2014/main" id="{C27ABCB4-887B-436B-B88D-32B6B150CD20}"/>
                </a:ext>
              </a:extLst>
            </p:cNvPr>
            <p:cNvSpPr txBox="1"/>
            <p:nvPr/>
          </p:nvSpPr>
          <p:spPr>
            <a:xfrm>
              <a:off x="935989" y="1626075"/>
              <a:ext cx="10080000" cy="46166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prstClr val="white"/>
                  </a:solidFill>
                  <a:effectLst/>
                  <a:uLnTx/>
                  <a:uFillTx/>
                  <a:latin typeface="Calibri"/>
                  <a:ea typeface="微软雅黑" panose="020B0503020204020204" pitchFamily="34" charset="-122"/>
                  <a:cs typeface="+mn-cs"/>
                </a:rPr>
                <a:t>En</a:t>
              </a:r>
              <a:r>
                <a:rPr kumimoji="0" lang="en-US" altLang="zh-CN"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coder-Decoder</a:t>
              </a:r>
              <a:r>
                <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架构</a:t>
              </a:r>
            </a:p>
          </p:txBody>
        </p:sp>
        <p:sp>
          <p:nvSpPr>
            <p:cNvPr id="27" name="文本框 26">
              <a:extLst>
                <a:ext uri="{FF2B5EF4-FFF2-40B4-BE49-F238E27FC236}">
                  <a16:creationId xmlns:a16="http://schemas.microsoft.com/office/drawing/2014/main" id="{A2DF883B-558C-479D-A5CC-9804CA27872C}"/>
                </a:ext>
              </a:extLst>
            </p:cNvPr>
            <p:cNvSpPr txBox="1"/>
            <p:nvPr/>
          </p:nvSpPr>
          <p:spPr>
            <a:xfrm>
              <a:off x="935989" y="2086991"/>
              <a:ext cx="10080000" cy="1418915"/>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编码器</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LSTM</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首先对输入序列进行编码，提取序列的高维特征</a:t>
              </a:r>
              <a:endPar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解码器</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LSTM</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将编码器得到的高维特征进行解码，并将最后一层输入</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MLP</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以获得下一个值的预测</a:t>
              </a:r>
              <a:endParaRPr kumimoji="0" lang="zh-CN"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3" name="矩形 2">
            <a:extLst>
              <a:ext uri="{FF2B5EF4-FFF2-40B4-BE49-F238E27FC236}">
                <a16:creationId xmlns:a16="http://schemas.microsoft.com/office/drawing/2014/main" id="{DCF67F2E-B874-ACEB-0DC5-3D1415AF1D10}"/>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7" name="矩形 6">
            <a:extLst>
              <a:ext uri="{FF2B5EF4-FFF2-40B4-BE49-F238E27FC236}">
                <a16:creationId xmlns:a16="http://schemas.microsoft.com/office/drawing/2014/main" id="{25CDE995-12D6-C02C-CBD7-207A33AD4795}"/>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LSTM</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及其变体</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26058879-3483-D846-6AE8-0816EE511291}"/>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9" name="矩形 8">
            <a:extLst>
              <a:ext uri="{FF2B5EF4-FFF2-40B4-BE49-F238E27FC236}">
                <a16:creationId xmlns:a16="http://schemas.microsoft.com/office/drawing/2014/main" id="{150C9FE8-6B32-65C6-4BBC-FA8362568E01}"/>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017D8A8B-96A8-BA4B-718B-5D41FB6965B9}"/>
              </a:ext>
            </a:extLst>
          </p:cNvPr>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2" name="矩形 11">
            <a:extLst>
              <a:ext uri="{FF2B5EF4-FFF2-40B4-BE49-F238E27FC236}">
                <a16:creationId xmlns:a16="http://schemas.microsoft.com/office/drawing/2014/main" id="{42E761B6-74D5-0B27-F6D2-106E1FD2BEDF}"/>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LSTM</a:t>
            </a:r>
            <a:r>
              <a:rPr lang="zh-CN" altLang="en-US" b="1" dirty="0">
                <a:solidFill>
                  <a:prstClr val="white"/>
                </a:solidFill>
                <a:latin typeface="微软雅黑" panose="020B0503020204020204" pitchFamily="34" charset="-122"/>
                <a:ea typeface="微软雅黑" panose="020B0503020204020204" pitchFamily="34" charset="-122"/>
              </a:rPr>
              <a:t>变体</a:t>
            </a:r>
            <a:endParaRPr lang="en-US" altLang="zh-CN"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957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F490D4C4-DFBF-2720-4531-9C4746861F90}"/>
              </a:ext>
            </a:extLst>
          </p:cNvPr>
          <p:cNvGraphicFramePr>
            <a:graphicFrameLocks noGrp="1"/>
          </p:cNvGraphicFramePr>
          <p:nvPr>
            <p:extLst>
              <p:ext uri="{D42A27DB-BD31-4B8C-83A1-F6EECF244321}">
                <p14:modId xmlns:p14="http://schemas.microsoft.com/office/powerpoint/2010/main" val="1104217707"/>
              </p:ext>
            </p:extLst>
          </p:nvPr>
        </p:nvGraphicFramePr>
        <p:xfrm>
          <a:off x="900267" y="6080309"/>
          <a:ext cx="10112289" cy="609600"/>
        </p:xfrm>
        <a:graphic>
          <a:graphicData uri="http://schemas.openxmlformats.org/drawingml/2006/table">
            <a:tbl>
              <a:tblPr firstRow="1" firstCol="1" bandRow="1">
                <a:tableStyleId>{5940675A-B579-460E-94D1-54222C63F5DA}</a:tableStyleId>
              </a:tblPr>
              <a:tblGrid>
                <a:gridCol w="2022214">
                  <a:extLst>
                    <a:ext uri="{9D8B030D-6E8A-4147-A177-3AD203B41FA5}">
                      <a16:colId xmlns:a16="http://schemas.microsoft.com/office/drawing/2014/main" val="2684278490"/>
                    </a:ext>
                  </a:extLst>
                </a:gridCol>
                <a:gridCol w="2022214">
                  <a:extLst>
                    <a:ext uri="{9D8B030D-6E8A-4147-A177-3AD203B41FA5}">
                      <a16:colId xmlns:a16="http://schemas.microsoft.com/office/drawing/2014/main" val="2070498196"/>
                    </a:ext>
                  </a:extLst>
                </a:gridCol>
                <a:gridCol w="2022214">
                  <a:extLst>
                    <a:ext uri="{9D8B030D-6E8A-4147-A177-3AD203B41FA5}">
                      <a16:colId xmlns:a16="http://schemas.microsoft.com/office/drawing/2014/main" val="655074530"/>
                    </a:ext>
                  </a:extLst>
                </a:gridCol>
                <a:gridCol w="2022214">
                  <a:extLst>
                    <a:ext uri="{9D8B030D-6E8A-4147-A177-3AD203B41FA5}">
                      <a16:colId xmlns:a16="http://schemas.microsoft.com/office/drawing/2014/main" val="4151850936"/>
                    </a:ext>
                  </a:extLst>
                </a:gridCol>
                <a:gridCol w="2023433">
                  <a:extLst>
                    <a:ext uri="{9D8B030D-6E8A-4147-A177-3AD203B41FA5}">
                      <a16:colId xmlns:a16="http://schemas.microsoft.com/office/drawing/2014/main" val="758354730"/>
                    </a:ext>
                  </a:extLst>
                </a:gridCol>
              </a:tblGrid>
              <a:tr h="281074">
                <a:tc>
                  <a:txBody>
                    <a:bodyPr/>
                    <a:lstStyle/>
                    <a:p>
                      <a:pPr algn="ct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6</a:t>
                      </a:r>
                      <a:r>
                        <a:rPr lang="en-US" altLang="zh-CN" sz="2000" kern="100" dirty="0">
                          <a:effectLst/>
                          <a:latin typeface="+mn-lt"/>
                        </a:rPr>
                        <a:t>h</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24h</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48h</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72h</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17068489"/>
                  </a:ext>
                </a:extLst>
              </a:tr>
              <a:tr h="281074">
                <a:tc>
                  <a:txBody>
                    <a:bodyPr/>
                    <a:lstStyle/>
                    <a:p>
                      <a:pPr algn="ctr"/>
                      <a:r>
                        <a:rPr lang="en-US" altLang="zh-CN" sz="2000" kern="100" dirty="0">
                          <a:effectLst/>
                          <a:latin typeface="+mn-lt"/>
                        </a:rPr>
                        <a:t>RMSE</a:t>
                      </a:r>
                      <a:endParaRPr lang="zh-CN" alt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0.57</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mn-lt"/>
                          <a:ea typeface="等线" panose="02010600030101010101" pitchFamily="2" charset="-122"/>
                          <a:cs typeface="Times New Roman" panose="02020603050405020304" pitchFamily="18" charset="0"/>
                        </a:rPr>
                        <a:t>1.91</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4.24</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6.38</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57059749"/>
                  </a:ext>
                </a:extLst>
              </a:tr>
            </a:tbl>
          </a:graphicData>
        </a:graphic>
      </p:graphicFrame>
      <p:grpSp>
        <p:nvGrpSpPr>
          <p:cNvPr id="15" name="组合 14">
            <a:extLst>
              <a:ext uri="{FF2B5EF4-FFF2-40B4-BE49-F238E27FC236}">
                <a16:creationId xmlns:a16="http://schemas.microsoft.com/office/drawing/2014/main" id="{857CBE49-E2EC-4886-880C-2D23D1BD1FB0}"/>
              </a:ext>
            </a:extLst>
          </p:cNvPr>
          <p:cNvGrpSpPr/>
          <p:nvPr/>
        </p:nvGrpSpPr>
        <p:grpSpPr>
          <a:xfrm>
            <a:off x="751839" y="1232741"/>
            <a:ext cx="10779760" cy="1331667"/>
            <a:chOff x="935989" y="1626075"/>
            <a:chExt cx="10080000" cy="1331667"/>
          </a:xfrm>
        </p:grpSpPr>
        <p:sp>
          <p:nvSpPr>
            <p:cNvPr id="16" name="文本框 15">
              <a:extLst>
                <a:ext uri="{FF2B5EF4-FFF2-40B4-BE49-F238E27FC236}">
                  <a16:creationId xmlns:a16="http://schemas.microsoft.com/office/drawing/2014/main" id="{E8E52ABA-7D32-4F4B-95B7-D42EBD0A91F9}"/>
                </a:ext>
              </a:extLst>
            </p:cNvPr>
            <p:cNvSpPr txBox="1"/>
            <p:nvPr/>
          </p:nvSpPr>
          <p:spPr>
            <a:xfrm>
              <a:off x="935989" y="1626075"/>
              <a:ext cx="10080000" cy="46166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Encoder-Decoder</a:t>
              </a:r>
              <a:r>
                <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架构结果</a:t>
              </a:r>
            </a:p>
          </p:txBody>
        </p:sp>
        <p:sp>
          <p:nvSpPr>
            <p:cNvPr id="19" name="文本框 18">
              <a:extLst>
                <a:ext uri="{FF2B5EF4-FFF2-40B4-BE49-F238E27FC236}">
                  <a16:creationId xmlns:a16="http://schemas.microsoft.com/office/drawing/2014/main" id="{0972C603-EB70-49EA-BB81-37F6381C57B1}"/>
                </a:ext>
              </a:extLst>
            </p:cNvPr>
            <p:cNvSpPr txBox="1"/>
            <p:nvPr/>
          </p:nvSpPr>
          <p:spPr>
            <a:xfrm>
              <a:off x="935989" y="2086991"/>
              <a:ext cx="10080000" cy="870751"/>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编码器</a:t>
              </a:r>
              <a:r>
                <a:rPr kumimoji="0" lang="en-US" altLang="zh-CN"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LSTM</a:t>
              </a:r>
              <a:r>
                <a:rPr kumimoji="0" lang="zh-CN" altLang="en-US"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隐藏层节点数</a:t>
              </a:r>
              <a:r>
                <a:rPr kumimoji="0" lang="en-US" altLang="zh-CN"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128</a:t>
              </a:r>
              <a:r>
                <a:rPr kumimoji="0" lang="zh-CN" altLang="en-US"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，解码器隐藏层节点为</a:t>
              </a:r>
              <a:r>
                <a:rPr kumimoji="0" lang="en-US" altLang="zh-CN"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32</a:t>
              </a:r>
              <a:r>
                <a:rPr kumimoji="0" lang="zh-CN" altLang="en-US"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MLP</a:t>
              </a:r>
              <a:r>
                <a:rPr kumimoji="0" lang="zh-CN" altLang="en-US"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节点为</a:t>
              </a:r>
              <a:r>
                <a:rPr kumimoji="0" lang="en-US" altLang="zh-CN"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1024</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Epoch=10000</a:t>
              </a:r>
              <a:r>
                <a:rPr kumimoji="0" lang="zh-CN" altLang="en-US"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，学习率</a:t>
              </a:r>
              <a:r>
                <a:rPr kumimoji="0" lang="en-US" altLang="zh-CN"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0.01</a:t>
              </a:r>
              <a:r>
                <a:rPr kumimoji="0" lang="zh-CN" altLang="en-US"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，使用余弦退火动态调整学习率，</a:t>
              </a:r>
              <a:r>
                <a:rPr kumimoji="0" lang="en-US" altLang="zh-CN"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Batch Size 15000</a:t>
              </a:r>
              <a:endParaRPr kumimoji="0" lang="zh-CN" altLang="zh-CN"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3" name="矩形 2">
            <a:extLst>
              <a:ext uri="{FF2B5EF4-FFF2-40B4-BE49-F238E27FC236}">
                <a16:creationId xmlns:a16="http://schemas.microsoft.com/office/drawing/2014/main" id="{D8EDEE09-ABCD-2981-1621-0C8E216BDDE6}"/>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8" name="矩形 7">
            <a:extLst>
              <a:ext uri="{FF2B5EF4-FFF2-40B4-BE49-F238E27FC236}">
                <a16:creationId xmlns:a16="http://schemas.microsoft.com/office/drawing/2014/main" id="{F588941B-A0A3-6451-59FE-34F765926313}"/>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LSTM</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及其变体</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a:extLst>
              <a:ext uri="{FF2B5EF4-FFF2-40B4-BE49-F238E27FC236}">
                <a16:creationId xmlns:a16="http://schemas.microsoft.com/office/drawing/2014/main" id="{D85C8AE8-3716-2DE7-5539-47800FD791EE}"/>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10" name="矩形 9">
            <a:extLst>
              <a:ext uri="{FF2B5EF4-FFF2-40B4-BE49-F238E27FC236}">
                <a16:creationId xmlns:a16="http://schemas.microsoft.com/office/drawing/2014/main" id="{F5B262EA-9B39-C64F-5B9F-4503C26BBDFD}"/>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EBAF0286-54D7-A7C9-6A4E-C13E87013CD0}"/>
              </a:ext>
            </a:extLst>
          </p:cNvPr>
          <p:cNvPicPr>
            <a:picLocks noChangeAspect="1"/>
          </p:cNvPicPr>
          <p:nvPr/>
        </p:nvPicPr>
        <p:blipFill rotWithShape="1">
          <a:blip r:embed="rId2">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3" name="矩形 12">
            <a:extLst>
              <a:ext uri="{FF2B5EF4-FFF2-40B4-BE49-F238E27FC236}">
                <a16:creationId xmlns:a16="http://schemas.microsoft.com/office/drawing/2014/main" id="{1C6FAC4E-B804-A577-C0E7-9A052B38CF92}"/>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LSTM</a:t>
            </a:r>
            <a:r>
              <a:rPr lang="zh-CN" altLang="en-US" b="1" dirty="0">
                <a:solidFill>
                  <a:prstClr val="white"/>
                </a:solidFill>
                <a:latin typeface="微软雅黑" panose="020B0503020204020204" pitchFamily="34" charset="-122"/>
                <a:ea typeface="微软雅黑" panose="020B0503020204020204" pitchFamily="34" charset="-122"/>
              </a:rPr>
              <a:t>变体</a:t>
            </a:r>
            <a:endParaRPr lang="en-US" altLang="zh-CN" b="1" dirty="0">
              <a:solidFill>
                <a:prstClr val="white"/>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F327055-A6B9-0B42-059F-BECF0B3421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4539" y="2598420"/>
            <a:ext cx="5437678" cy="3390346"/>
          </a:xfrm>
          <a:prstGeom prst="rect">
            <a:avLst/>
          </a:prstGeom>
        </p:spPr>
      </p:pic>
    </p:spTree>
    <p:extLst>
      <p:ext uri="{BB962C8B-B14F-4D97-AF65-F5344CB8AC3E}">
        <p14:creationId xmlns:p14="http://schemas.microsoft.com/office/powerpoint/2010/main" val="3758599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857CBE49-E2EC-4886-880C-2D23D1BD1FB0}"/>
              </a:ext>
            </a:extLst>
          </p:cNvPr>
          <p:cNvGrpSpPr/>
          <p:nvPr/>
        </p:nvGrpSpPr>
        <p:grpSpPr>
          <a:xfrm>
            <a:off x="689363" y="1571735"/>
            <a:ext cx="10925218" cy="3726490"/>
            <a:chOff x="935989" y="1626075"/>
            <a:chExt cx="10080000" cy="3726490"/>
          </a:xfrm>
        </p:grpSpPr>
        <p:sp>
          <p:nvSpPr>
            <p:cNvPr id="16" name="文本框 15">
              <a:extLst>
                <a:ext uri="{FF2B5EF4-FFF2-40B4-BE49-F238E27FC236}">
                  <a16:creationId xmlns:a16="http://schemas.microsoft.com/office/drawing/2014/main" id="{E8E52ABA-7D32-4F4B-95B7-D42EBD0A91F9}"/>
                </a:ext>
              </a:extLst>
            </p:cNvPr>
            <p:cNvSpPr txBox="1"/>
            <p:nvPr/>
          </p:nvSpPr>
          <p:spPr>
            <a:xfrm>
              <a:off x="935989" y="1626075"/>
              <a:ext cx="10080000" cy="46166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RNN</a:t>
              </a:r>
              <a:r>
                <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存在的缺陷</a:t>
              </a:r>
            </a:p>
          </p:txBody>
        </p:sp>
        <p:sp>
          <p:nvSpPr>
            <p:cNvPr id="19" name="文本框 18">
              <a:extLst>
                <a:ext uri="{FF2B5EF4-FFF2-40B4-BE49-F238E27FC236}">
                  <a16:creationId xmlns:a16="http://schemas.microsoft.com/office/drawing/2014/main" id="{0972C603-EB70-49EA-BB81-37F6381C57B1}"/>
                </a:ext>
              </a:extLst>
            </p:cNvPr>
            <p:cNvSpPr txBox="1"/>
            <p:nvPr/>
          </p:nvSpPr>
          <p:spPr>
            <a:xfrm>
              <a:off x="935989" y="2086991"/>
              <a:ext cx="10080000" cy="3265574"/>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收敛速度慢，相较于</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MLP</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，只需要需要训练</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500</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轮，几乎所有的</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RNN</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都需要训练</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5000</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轮以上才能收敛。</a:t>
              </a:r>
              <a:endPar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训练速度慢，由于</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RNN</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单元的隐藏状态需要前一时刻进行计算，这导致其比正常的矩阵运算理论上慢</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倍，</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为序列长度。而且并行化较为困难。</a:t>
              </a:r>
              <a:endPar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过长的序列容易导致梯度爆炸或者梯度消失。虽然</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LSTM</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基于朴素</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RNN</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做了改进，一定程度缓解了长序列的梯度爆炸或消失的问题，但由于其循环机制的存在，梯度消失或爆炸始终存在。</a:t>
              </a:r>
              <a:endParaRPr kumimoji="0" lang="zh-CN"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3" name="矩形 2">
            <a:extLst>
              <a:ext uri="{FF2B5EF4-FFF2-40B4-BE49-F238E27FC236}">
                <a16:creationId xmlns:a16="http://schemas.microsoft.com/office/drawing/2014/main" id="{689FE995-3BCA-569E-F6A9-AFA6A0EB2DD4}"/>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5" name="矩形 4">
            <a:extLst>
              <a:ext uri="{FF2B5EF4-FFF2-40B4-BE49-F238E27FC236}">
                <a16:creationId xmlns:a16="http://schemas.microsoft.com/office/drawing/2014/main" id="{4DE2C246-3CE6-11A1-CCCA-B9E8E26C0BB0}"/>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LSTM</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及其变体</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a:extLst>
              <a:ext uri="{FF2B5EF4-FFF2-40B4-BE49-F238E27FC236}">
                <a16:creationId xmlns:a16="http://schemas.microsoft.com/office/drawing/2014/main" id="{B5C0E5D1-7862-91C0-767C-7C27C7ED0E96}"/>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8" name="矩形 7">
            <a:extLst>
              <a:ext uri="{FF2B5EF4-FFF2-40B4-BE49-F238E27FC236}">
                <a16:creationId xmlns:a16="http://schemas.microsoft.com/office/drawing/2014/main" id="{684DD165-72BB-88C0-0120-1087B0630870}"/>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48227A24-44F0-72FE-3CD8-7CD7F4F7DFA2}"/>
              </a:ext>
            </a:extLst>
          </p:cNvPr>
          <p:cNvPicPr>
            <a:picLocks noChangeAspect="1"/>
          </p:cNvPicPr>
          <p:nvPr/>
        </p:nvPicPr>
        <p:blipFill rotWithShape="1">
          <a:blip r:embed="rId2">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0" name="矩形 9">
            <a:extLst>
              <a:ext uri="{FF2B5EF4-FFF2-40B4-BE49-F238E27FC236}">
                <a16:creationId xmlns:a16="http://schemas.microsoft.com/office/drawing/2014/main" id="{E37F84EB-F6C3-F232-DF80-A482798AFEBF}"/>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其他尝试</a:t>
            </a:r>
            <a:endParaRPr lang="en-US" altLang="zh-CN"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981212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E8E52ABA-7D32-4F4B-95B7-D42EBD0A91F9}"/>
              </a:ext>
            </a:extLst>
          </p:cNvPr>
          <p:cNvSpPr txBox="1"/>
          <p:nvPr/>
        </p:nvSpPr>
        <p:spPr>
          <a:xfrm>
            <a:off x="751840" y="1475178"/>
            <a:ext cx="10779760" cy="46166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注意力机制</a:t>
            </a:r>
          </a:p>
        </p:txBody>
      </p:sp>
      <p:sp>
        <p:nvSpPr>
          <p:cNvPr id="19" name="文本框 18">
            <a:extLst>
              <a:ext uri="{FF2B5EF4-FFF2-40B4-BE49-F238E27FC236}">
                <a16:creationId xmlns:a16="http://schemas.microsoft.com/office/drawing/2014/main" id="{0972C603-EB70-49EA-BB81-37F6381C57B1}"/>
              </a:ext>
            </a:extLst>
          </p:cNvPr>
          <p:cNvSpPr txBox="1"/>
          <p:nvPr/>
        </p:nvSpPr>
        <p:spPr>
          <a:xfrm>
            <a:off x="751840" y="1936094"/>
            <a:ext cx="10779760" cy="4457952"/>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altLang="zh-CN" sz="24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altLang="zh-CN" sz="24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altLang="zh-CN" sz="24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altLang="zh-CN" sz="24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altLang="zh-CN" sz="24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altLang="zh-CN" sz="24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altLang="zh-CN" sz="24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altLang="zh-CN" sz="24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7625ADC0-09CD-4AFD-BA7F-E13288EC5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786" y="2048089"/>
            <a:ext cx="4755776" cy="4233962"/>
          </a:xfrm>
          <a:prstGeom prst="rect">
            <a:avLst/>
          </a:prstGeom>
        </p:spPr>
      </p:pic>
      <p:sp>
        <p:nvSpPr>
          <p:cNvPr id="3" name="矩形 2">
            <a:extLst>
              <a:ext uri="{FF2B5EF4-FFF2-40B4-BE49-F238E27FC236}">
                <a16:creationId xmlns:a16="http://schemas.microsoft.com/office/drawing/2014/main" id="{AD7348EA-5485-DFC4-1550-44190800C184}"/>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7" name="矩形 6">
            <a:extLst>
              <a:ext uri="{FF2B5EF4-FFF2-40B4-BE49-F238E27FC236}">
                <a16:creationId xmlns:a16="http://schemas.microsoft.com/office/drawing/2014/main" id="{CE1A1C49-1460-5BF1-F119-9162FEE3E8EC}"/>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LSTM</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及其变体</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8E886D27-3F65-E258-7F0B-A1A3E9B65227}"/>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9" name="矩形 8">
            <a:extLst>
              <a:ext uri="{FF2B5EF4-FFF2-40B4-BE49-F238E27FC236}">
                <a16:creationId xmlns:a16="http://schemas.microsoft.com/office/drawing/2014/main" id="{F43BB3F1-9802-CFE8-540D-5891C8376EA9}"/>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E6C27A26-43D2-CD1F-5F1E-785E12C3DD6A}"/>
              </a:ext>
            </a:extLst>
          </p:cNvPr>
          <p:cNvPicPr>
            <a:picLocks noChangeAspect="1"/>
          </p:cNvPicPr>
          <p:nvPr/>
        </p:nvPicPr>
        <p:blipFill rotWithShape="1">
          <a:blip r:embed="rId4">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2" name="矩形 11">
            <a:extLst>
              <a:ext uri="{FF2B5EF4-FFF2-40B4-BE49-F238E27FC236}">
                <a16:creationId xmlns:a16="http://schemas.microsoft.com/office/drawing/2014/main" id="{8AEB82E1-D39F-9F0F-69A6-F252F087C35B}"/>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其他尝试</a:t>
            </a:r>
            <a:endParaRPr lang="en-US" altLang="zh-CN"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006491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E8E52ABA-7D32-4F4B-95B7-D42EBD0A91F9}"/>
              </a:ext>
            </a:extLst>
          </p:cNvPr>
          <p:cNvSpPr txBox="1"/>
          <p:nvPr/>
        </p:nvSpPr>
        <p:spPr>
          <a:xfrm>
            <a:off x="751840" y="1475178"/>
            <a:ext cx="10779760" cy="46166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Transformer</a:t>
            </a:r>
            <a:endPar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9" name="文本框 18">
            <a:extLst>
              <a:ext uri="{FF2B5EF4-FFF2-40B4-BE49-F238E27FC236}">
                <a16:creationId xmlns:a16="http://schemas.microsoft.com/office/drawing/2014/main" id="{0972C603-EB70-49EA-BB81-37F6381C57B1}"/>
              </a:ext>
            </a:extLst>
          </p:cNvPr>
          <p:cNvSpPr txBox="1"/>
          <p:nvPr/>
        </p:nvSpPr>
        <p:spPr>
          <a:xfrm>
            <a:off x="751840" y="1936094"/>
            <a:ext cx="10779760" cy="1133965"/>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Transformer</a:t>
            </a:r>
            <a:r>
              <a:rPr kumimoji="0" lang="zh-CN" altLang="en-US" sz="24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是注意力机制在序列数据应用的集大成者</a:t>
            </a:r>
            <a:endParaRPr kumimoji="0" lang="en-US" altLang="zh-CN" sz="24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针对本数据，我们利用</a:t>
            </a:r>
            <a:r>
              <a:rPr kumimoji="0" lang="en-US" altLang="zh-CN" sz="24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Transformer</a:t>
            </a:r>
            <a:r>
              <a:rPr kumimoji="0" lang="zh-CN" altLang="en-US" sz="24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的编码器来进行台风轨迹预测</a:t>
            </a:r>
            <a:endParaRPr kumimoji="0" lang="en-US" altLang="zh-CN" sz="24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AF017E53-47E8-4455-BF47-658B50E1E055}"/>
              </a:ext>
            </a:extLst>
          </p:cNvPr>
          <p:cNvPicPr>
            <a:picLocks noChangeAspect="1"/>
          </p:cNvPicPr>
          <p:nvPr/>
        </p:nvPicPr>
        <p:blipFill rotWithShape="1">
          <a:blip r:embed="rId2">
            <a:extLst>
              <a:ext uri="{28A0092B-C50C-407E-A947-70E740481C1C}">
                <a14:useLocalDpi xmlns:a14="http://schemas.microsoft.com/office/drawing/2010/main" val="0"/>
              </a:ext>
            </a:extLst>
          </a:blip>
          <a:srcRect t="28669" b="5127"/>
          <a:stretch/>
        </p:blipFill>
        <p:spPr>
          <a:xfrm>
            <a:off x="4168589" y="3429000"/>
            <a:ext cx="3576228" cy="3270195"/>
          </a:xfrm>
          <a:prstGeom prst="rect">
            <a:avLst/>
          </a:prstGeom>
        </p:spPr>
      </p:pic>
      <p:sp>
        <p:nvSpPr>
          <p:cNvPr id="3" name="矩形 2">
            <a:extLst>
              <a:ext uri="{FF2B5EF4-FFF2-40B4-BE49-F238E27FC236}">
                <a16:creationId xmlns:a16="http://schemas.microsoft.com/office/drawing/2014/main" id="{71C7C151-0CD5-32C4-54E1-E75A05764465}"/>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5" name="矩形 4">
            <a:extLst>
              <a:ext uri="{FF2B5EF4-FFF2-40B4-BE49-F238E27FC236}">
                <a16:creationId xmlns:a16="http://schemas.microsoft.com/office/drawing/2014/main" id="{3AC05830-B416-5933-5F99-0C14F0BAB241}"/>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LSTM</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及其变体</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a:extLst>
              <a:ext uri="{FF2B5EF4-FFF2-40B4-BE49-F238E27FC236}">
                <a16:creationId xmlns:a16="http://schemas.microsoft.com/office/drawing/2014/main" id="{CF820D12-6D1E-6CC8-A151-DA01E096F3F7}"/>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9" name="矩形 8">
            <a:extLst>
              <a:ext uri="{FF2B5EF4-FFF2-40B4-BE49-F238E27FC236}">
                <a16:creationId xmlns:a16="http://schemas.microsoft.com/office/drawing/2014/main" id="{C7F78DE9-AA40-8FBD-48F6-F99759EDC811}"/>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922F78D8-961A-DA82-8604-952EAF80E9BB}"/>
              </a:ext>
            </a:extLst>
          </p:cNvPr>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2" name="矩形 11">
            <a:extLst>
              <a:ext uri="{FF2B5EF4-FFF2-40B4-BE49-F238E27FC236}">
                <a16:creationId xmlns:a16="http://schemas.microsoft.com/office/drawing/2014/main" id="{9862585D-0E6E-9F0F-CD5B-DBFC1422B5A7}"/>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其他尝试</a:t>
            </a:r>
            <a:endParaRPr lang="en-US" altLang="zh-CN"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343847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F490D4C4-DFBF-2720-4531-9C4746861F90}"/>
              </a:ext>
            </a:extLst>
          </p:cNvPr>
          <p:cNvGraphicFramePr>
            <a:graphicFrameLocks noGrp="1"/>
          </p:cNvGraphicFramePr>
          <p:nvPr>
            <p:extLst>
              <p:ext uri="{D42A27DB-BD31-4B8C-83A1-F6EECF244321}">
                <p14:modId xmlns:p14="http://schemas.microsoft.com/office/powerpoint/2010/main" val="1129534562"/>
              </p:ext>
            </p:extLst>
          </p:nvPr>
        </p:nvGraphicFramePr>
        <p:xfrm>
          <a:off x="1017138" y="6059938"/>
          <a:ext cx="10157724" cy="609600"/>
        </p:xfrm>
        <a:graphic>
          <a:graphicData uri="http://schemas.openxmlformats.org/drawingml/2006/table">
            <a:tbl>
              <a:tblPr firstRow="1" firstCol="1" bandRow="1">
                <a:tableStyleId>{5940675A-B579-460E-94D1-54222C63F5DA}</a:tableStyleId>
              </a:tblPr>
              <a:tblGrid>
                <a:gridCol w="2031300">
                  <a:extLst>
                    <a:ext uri="{9D8B030D-6E8A-4147-A177-3AD203B41FA5}">
                      <a16:colId xmlns:a16="http://schemas.microsoft.com/office/drawing/2014/main" val="2684278490"/>
                    </a:ext>
                  </a:extLst>
                </a:gridCol>
                <a:gridCol w="2031300">
                  <a:extLst>
                    <a:ext uri="{9D8B030D-6E8A-4147-A177-3AD203B41FA5}">
                      <a16:colId xmlns:a16="http://schemas.microsoft.com/office/drawing/2014/main" val="2070498196"/>
                    </a:ext>
                  </a:extLst>
                </a:gridCol>
                <a:gridCol w="2031300">
                  <a:extLst>
                    <a:ext uri="{9D8B030D-6E8A-4147-A177-3AD203B41FA5}">
                      <a16:colId xmlns:a16="http://schemas.microsoft.com/office/drawing/2014/main" val="655074530"/>
                    </a:ext>
                  </a:extLst>
                </a:gridCol>
                <a:gridCol w="2031300">
                  <a:extLst>
                    <a:ext uri="{9D8B030D-6E8A-4147-A177-3AD203B41FA5}">
                      <a16:colId xmlns:a16="http://schemas.microsoft.com/office/drawing/2014/main" val="4151850936"/>
                    </a:ext>
                  </a:extLst>
                </a:gridCol>
                <a:gridCol w="2032524">
                  <a:extLst>
                    <a:ext uri="{9D8B030D-6E8A-4147-A177-3AD203B41FA5}">
                      <a16:colId xmlns:a16="http://schemas.microsoft.com/office/drawing/2014/main" val="758354730"/>
                    </a:ext>
                  </a:extLst>
                </a:gridCol>
              </a:tblGrid>
              <a:tr h="298316">
                <a:tc>
                  <a:txBody>
                    <a:bodyPr/>
                    <a:lstStyle/>
                    <a:p>
                      <a:pPr algn="ct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6</a:t>
                      </a:r>
                      <a:r>
                        <a:rPr lang="en-US" altLang="zh-CN" sz="2000" kern="100" dirty="0">
                          <a:effectLst/>
                          <a:latin typeface="+mn-lt"/>
                        </a:rPr>
                        <a:t>h</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24h</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48h</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72h</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17068489"/>
                  </a:ext>
                </a:extLst>
              </a:tr>
              <a:tr h="298316">
                <a:tc>
                  <a:txBody>
                    <a:bodyPr/>
                    <a:lstStyle/>
                    <a:p>
                      <a:pPr algn="ctr"/>
                      <a:r>
                        <a:rPr lang="en-US" altLang="zh-CN" sz="2000" kern="100" dirty="0">
                          <a:effectLst/>
                          <a:latin typeface="+mn-lt"/>
                        </a:rPr>
                        <a:t>RMSE</a:t>
                      </a:r>
                      <a:endParaRPr lang="zh-CN" alt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9.27</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mn-lt"/>
                          <a:ea typeface="黑体" panose="02010609060101010101" pitchFamily="49" charset="-122"/>
                          <a:cs typeface="Times New Roman" panose="02020603050405020304" pitchFamily="18" charset="0"/>
                        </a:rPr>
                        <a:t>9.53</a:t>
                      </a:r>
                      <a:endParaRPr lang="zh-CN" sz="2000" kern="100" dirty="0">
                        <a:effectLst/>
                        <a:latin typeface="+mn-lt"/>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10.47</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11.74</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57059749"/>
                  </a:ext>
                </a:extLst>
              </a:tr>
            </a:tbl>
          </a:graphicData>
        </a:graphic>
      </p:graphicFrame>
      <p:grpSp>
        <p:nvGrpSpPr>
          <p:cNvPr id="15" name="组合 14">
            <a:extLst>
              <a:ext uri="{FF2B5EF4-FFF2-40B4-BE49-F238E27FC236}">
                <a16:creationId xmlns:a16="http://schemas.microsoft.com/office/drawing/2014/main" id="{857CBE49-E2EC-4886-880C-2D23D1BD1FB0}"/>
              </a:ext>
            </a:extLst>
          </p:cNvPr>
          <p:cNvGrpSpPr/>
          <p:nvPr/>
        </p:nvGrpSpPr>
        <p:grpSpPr>
          <a:xfrm>
            <a:off x="751840" y="1223876"/>
            <a:ext cx="10779760" cy="1331667"/>
            <a:chOff x="935989" y="1626075"/>
            <a:chExt cx="10080000" cy="1331667"/>
          </a:xfrm>
        </p:grpSpPr>
        <p:sp>
          <p:nvSpPr>
            <p:cNvPr id="16" name="文本框 15">
              <a:extLst>
                <a:ext uri="{FF2B5EF4-FFF2-40B4-BE49-F238E27FC236}">
                  <a16:creationId xmlns:a16="http://schemas.microsoft.com/office/drawing/2014/main" id="{E8E52ABA-7D32-4F4B-95B7-D42EBD0A91F9}"/>
                </a:ext>
              </a:extLst>
            </p:cNvPr>
            <p:cNvSpPr txBox="1"/>
            <p:nvPr/>
          </p:nvSpPr>
          <p:spPr>
            <a:xfrm>
              <a:off x="935989" y="1626075"/>
              <a:ext cx="10080000" cy="46166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Transformer</a:t>
              </a:r>
              <a:r>
                <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结果</a:t>
              </a:r>
            </a:p>
          </p:txBody>
        </p:sp>
        <p:sp>
          <p:nvSpPr>
            <p:cNvPr id="19" name="文本框 18">
              <a:extLst>
                <a:ext uri="{FF2B5EF4-FFF2-40B4-BE49-F238E27FC236}">
                  <a16:creationId xmlns:a16="http://schemas.microsoft.com/office/drawing/2014/main" id="{0972C603-EB70-49EA-BB81-37F6381C57B1}"/>
                </a:ext>
              </a:extLst>
            </p:cNvPr>
            <p:cNvSpPr txBox="1"/>
            <p:nvPr/>
          </p:nvSpPr>
          <p:spPr>
            <a:xfrm>
              <a:off x="935989" y="2086991"/>
              <a:ext cx="10080000" cy="870751"/>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使用两层自注意力层，每层</a:t>
              </a:r>
              <a:r>
                <a:rPr kumimoji="0" lang="en-US" altLang="zh-CN"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r>
                <a:rPr kumimoji="0" lang="zh-CN" altLang="en-US"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个自注意力头，每个头有</a:t>
              </a:r>
              <a:r>
                <a:rPr kumimoji="0" lang="en-US" altLang="zh-CN"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128</a:t>
              </a:r>
              <a:r>
                <a:rPr kumimoji="0" lang="zh-CN" altLang="en-US"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个隐藏节点</a:t>
              </a:r>
              <a:endParaRPr kumimoji="0" lang="en-US" altLang="zh-CN"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Epoch=5000</a:t>
              </a:r>
              <a:r>
                <a:rPr kumimoji="0" lang="zh-CN" altLang="en-US"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，学习率</a:t>
              </a:r>
              <a:r>
                <a:rPr kumimoji="0" lang="en-US" altLang="zh-CN"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0.01</a:t>
              </a:r>
              <a:r>
                <a:rPr kumimoji="0" lang="zh-CN" altLang="en-US"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，使用余弦退火动态调整学习率，</a:t>
              </a:r>
              <a:r>
                <a:rPr kumimoji="0" lang="en-US" altLang="zh-CN"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Batch Size 15000</a:t>
              </a:r>
              <a:endParaRPr kumimoji="0" lang="zh-CN" altLang="zh-CN"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3" name="矩形 2">
            <a:extLst>
              <a:ext uri="{FF2B5EF4-FFF2-40B4-BE49-F238E27FC236}">
                <a16:creationId xmlns:a16="http://schemas.microsoft.com/office/drawing/2014/main" id="{FC8A533D-63C4-D762-D217-0442CED7460D}"/>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8" name="矩形 7">
            <a:extLst>
              <a:ext uri="{FF2B5EF4-FFF2-40B4-BE49-F238E27FC236}">
                <a16:creationId xmlns:a16="http://schemas.microsoft.com/office/drawing/2014/main" id="{F0D3BCF3-24CF-A4E5-133A-2C9E1FB6F023}"/>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LSTM</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及其变体</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a:extLst>
              <a:ext uri="{FF2B5EF4-FFF2-40B4-BE49-F238E27FC236}">
                <a16:creationId xmlns:a16="http://schemas.microsoft.com/office/drawing/2014/main" id="{E3764E07-C8AF-704B-912B-96D97F64659C}"/>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10" name="矩形 9">
            <a:extLst>
              <a:ext uri="{FF2B5EF4-FFF2-40B4-BE49-F238E27FC236}">
                <a16:creationId xmlns:a16="http://schemas.microsoft.com/office/drawing/2014/main" id="{7DB8A87C-E71F-2800-BDCA-CA7C731B115B}"/>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98097E22-B6C1-5201-E6B3-0C1DA42F0EB4}"/>
              </a:ext>
            </a:extLst>
          </p:cNvPr>
          <p:cNvPicPr>
            <a:picLocks noChangeAspect="1"/>
          </p:cNvPicPr>
          <p:nvPr/>
        </p:nvPicPr>
        <p:blipFill rotWithShape="1">
          <a:blip r:embed="rId2">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3" name="矩形 12">
            <a:extLst>
              <a:ext uri="{FF2B5EF4-FFF2-40B4-BE49-F238E27FC236}">
                <a16:creationId xmlns:a16="http://schemas.microsoft.com/office/drawing/2014/main" id="{19184E51-3043-5B6F-4810-B870BCC73F73}"/>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其他尝试</a:t>
            </a:r>
            <a:endParaRPr lang="en-US" altLang="zh-CN" b="1" dirty="0">
              <a:solidFill>
                <a:prstClr val="white"/>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BB7DC62-B25F-688F-1DEC-548849B1D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291" y="2542364"/>
            <a:ext cx="5564856" cy="3451733"/>
          </a:xfrm>
          <a:prstGeom prst="rect">
            <a:avLst/>
          </a:prstGeom>
        </p:spPr>
      </p:pic>
    </p:spTree>
    <p:extLst>
      <p:ext uri="{BB962C8B-B14F-4D97-AF65-F5344CB8AC3E}">
        <p14:creationId xmlns:p14="http://schemas.microsoft.com/office/powerpoint/2010/main" val="661740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3C84E4B-D0E5-4920-852C-CA2981B62590}"/>
              </a:ext>
            </a:extLst>
          </p:cNvPr>
          <p:cNvGrpSpPr/>
          <p:nvPr/>
        </p:nvGrpSpPr>
        <p:grpSpPr>
          <a:xfrm>
            <a:off x="751840" y="1475178"/>
            <a:ext cx="10779760" cy="1879831"/>
            <a:chOff x="751840" y="1475178"/>
            <a:chExt cx="10779760" cy="1879831"/>
          </a:xfrm>
        </p:grpSpPr>
        <p:sp>
          <p:nvSpPr>
            <p:cNvPr id="16" name="文本框 15">
              <a:extLst>
                <a:ext uri="{FF2B5EF4-FFF2-40B4-BE49-F238E27FC236}">
                  <a16:creationId xmlns:a16="http://schemas.microsoft.com/office/drawing/2014/main" id="{E8E52ABA-7D32-4F4B-95B7-D42EBD0A91F9}"/>
                </a:ext>
              </a:extLst>
            </p:cNvPr>
            <p:cNvSpPr txBox="1"/>
            <p:nvPr/>
          </p:nvSpPr>
          <p:spPr>
            <a:xfrm>
              <a:off x="751840" y="1475178"/>
              <a:ext cx="10779760" cy="46166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迭代生成的缺陷</a:t>
              </a:r>
            </a:p>
          </p:txBody>
        </p:sp>
        <p:sp>
          <p:nvSpPr>
            <p:cNvPr id="19" name="文本框 18">
              <a:extLst>
                <a:ext uri="{FF2B5EF4-FFF2-40B4-BE49-F238E27FC236}">
                  <a16:creationId xmlns:a16="http://schemas.microsoft.com/office/drawing/2014/main" id="{0972C603-EB70-49EA-BB81-37F6381C57B1}"/>
                </a:ext>
              </a:extLst>
            </p:cNvPr>
            <p:cNvSpPr txBox="1"/>
            <p:nvPr/>
          </p:nvSpPr>
          <p:spPr>
            <a:xfrm>
              <a:off x="751840" y="1936094"/>
              <a:ext cx="10779760" cy="1418915"/>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对于预测</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24h</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48h</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72h</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，以上所有模型都需要进行迭代，即使用模型生成</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24h</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之前的数据，利用生成的数据迭代生成</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24h</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的预测结果。</a:t>
              </a:r>
              <a:endPar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这样迭代生成会使得结果的误差不断叠加，从而偏离原始结果。</a:t>
              </a:r>
              <a:endPar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5" name="组合 14">
            <a:extLst>
              <a:ext uri="{FF2B5EF4-FFF2-40B4-BE49-F238E27FC236}">
                <a16:creationId xmlns:a16="http://schemas.microsoft.com/office/drawing/2014/main" id="{467A588C-4C4C-4F43-B4E8-0E9EE0B554C0}"/>
              </a:ext>
            </a:extLst>
          </p:cNvPr>
          <p:cNvGrpSpPr/>
          <p:nvPr/>
        </p:nvGrpSpPr>
        <p:grpSpPr>
          <a:xfrm>
            <a:off x="751840" y="3968913"/>
            <a:ext cx="10779760" cy="1879831"/>
            <a:chOff x="751840" y="1475178"/>
            <a:chExt cx="10779760" cy="1879831"/>
          </a:xfrm>
        </p:grpSpPr>
        <p:sp>
          <p:nvSpPr>
            <p:cNvPr id="17" name="文本框 16">
              <a:extLst>
                <a:ext uri="{FF2B5EF4-FFF2-40B4-BE49-F238E27FC236}">
                  <a16:creationId xmlns:a16="http://schemas.microsoft.com/office/drawing/2014/main" id="{335F5622-5D8C-4328-8699-96599D13BA23}"/>
                </a:ext>
              </a:extLst>
            </p:cNvPr>
            <p:cNvSpPr txBox="1"/>
            <p:nvPr/>
          </p:nvSpPr>
          <p:spPr>
            <a:xfrm>
              <a:off x="751840" y="1475178"/>
              <a:ext cx="10779760" cy="46166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引入参数</a:t>
              </a:r>
              <a:r>
                <a:rPr kumimoji="0" lang="en-US" altLang="zh-CN"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t</a:t>
              </a:r>
              <a:endPar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8" name="文本框 17">
              <a:extLst>
                <a:ext uri="{FF2B5EF4-FFF2-40B4-BE49-F238E27FC236}">
                  <a16:creationId xmlns:a16="http://schemas.microsoft.com/office/drawing/2014/main" id="{EB8C99B2-F1ED-4E56-8EF8-2E2F7A2F30F5}"/>
                </a:ext>
              </a:extLst>
            </p:cNvPr>
            <p:cNvSpPr txBox="1"/>
            <p:nvPr/>
          </p:nvSpPr>
          <p:spPr>
            <a:xfrm>
              <a:off x="751840" y="1936094"/>
              <a:ext cx="10779760" cy="1418915"/>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引入参数</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表示需要往后预测</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个点</a:t>
              </a:r>
              <a:endPar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数据生成：取定长序列</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后，</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最为输入变量。标签为取</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后的第</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个台风数据</a:t>
              </a:r>
              <a:endPar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模型架构：尝试过很多架构，但最终结果都不佳。</a:t>
              </a:r>
              <a:endPar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5" name="矩形 4">
            <a:extLst>
              <a:ext uri="{FF2B5EF4-FFF2-40B4-BE49-F238E27FC236}">
                <a16:creationId xmlns:a16="http://schemas.microsoft.com/office/drawing/2014/main" id="{255EC4D6-5589-E4BC-8AA0-FDE69D9D7BBF}"/>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7" name="矩形 6">
            <a:extLst>
              <a:ext uri="{FF2B5EF4-FFF2-40B4-BE49-F238E27FC236}">
                <a16:creationId xmlns:a16="http://schemas.microsoft.com/office/drawing/2014/main" id="{826644AA-8245-220C-BFCA-6E2A8DFFF814}"/>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LSTM</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及其变体</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06E077F9-FF6C-0FF0-9998-84BCEE645CF0}"/>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9" name="矩形 8">
            <a:extLst>
              <a:ext uri="{FF2B5EF4-FFF2-40B4-BE49-F238E27FC236}">
                <a16:creationId xmlns:a16="http://schemas.microsoft.com/office/drawing/2014/main" id="{E9C9533F-6849-199B-52AD-E671EB66735F}"/>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74A133F7-EFF5-E38E-F7E5-4C03E816CA24}"/>
              </a:ext>
            </a:extLst>
          </p:cNvPr>
          <p:cNvPicPr>
            <a:picLocks noChangeAspect="1"/>
          </p:cNvPicPr>
          <p:nvPr/>
        </p:nvPicPr>
        <p:blipFill rotWithShape="1">
          <a:blip r:embed="rId2">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2" name="矩形 11">
            <a:extLst>
              <a:ext uri="{FF2B5EF4-FFF2-40B4-BE49-F238E27FC236}">
                <a16:creationId xmlns:a16="http://schemas.microsoft.com/office/drawing/2014/main" id="{05B822F2-5F74-CDD6-2E73-7AFE1ECF97F6}"/>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其他尝试</a:t>
            </a:r>
            <a:endParaRPr lang="en-US" altLang="zh-CN"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8727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F490D4C4-DFBF-2720-4531-9C4746861F90}"/>
              </a:ext>
            </a:extLst>
          </p:cNvPr>
          <p:cNvGraphicFramePr>
            <a:graphicFrameLocks noGrp="1"/>
          </p:cNvGraphicFramePr>
          <p:nvPr>
            <p:extLst>
              <p:ext uri="{D42A27DB-BD31-4B8C-83A1-F6EECF244321}">
                <p14:modId xmlns:p14="http://schemas.microsoft.com/office/powerpoint/2010/main" val="1618139602"/>
              </p:ext>
            </p:extLst>
          </p:nvPr>
        </p:nvGraphicFramePr>
        <p:xfrm>
          <a:off x="843757" y="5996402"/>
          <a:ext cx="10595927" cy="609600"/>
        </p:xfrm>
        <a:graphic>
          <a:graphicData uri="http://schemas.openxmlformats.org/drawingml/2006/table">
            <a:tbl>
              <a:tblPr firstRow="1" firstCol="1" bandRow="1">
                <a:tableStyleId>{5940675A-B579-460E-94D1-54222C63F5DA}</a:tableStyleId>
              </a:tblPr>
              <a:tblGrid>
                <a:gridCol w="2118930">
                  <a:extLst>
                    <a:ext uri="{9D8B030D-6E8A-4147-A177-3AD203B41FA5}">
                      <a16:colId xmlns:a16="http://schemas.microsoft.com/office/drawing/2014/main" val="2684278490"/>
                    </a:ext>
                  </a:extLst>
                </a:gridCol>
                <a:gridCol w="2118930">
                  <a:extLst>
                    <a:ext uri="{9D8B030D-6E8A-4147-A177-3AD203B41FA5}">
                      <a16:colId xmlns:a16="http://schemas.microsoft.com/office/drawing/2014/main" val="2070498196"/>
                    </a:ext>
                  </a:extLst>
                </a:gridCol>
                <a:gridCol w="2118930">
                  <a:extLst>
                    <a:ext uri="{9D8B030D-6E8A-4147-A177-3AD203B41FA5}">
                      <a16:colId xmlns:a16="http://schemas.microsoft.com/office/drawing/2014/main" val="655074530"/>
                    </a:ext>
                  </a:extLst>
                </a:gridCol>
                <a:gridCol w="2118930">
                  <a:extLst>
                    <a:ext uri="{9D8B030D-6E8A-4147-A177-3AD203B41FA5}">
                      <a16:colId xmlns:a16="http://schemas.microsoft.com/office/drawing/2014/main" val="4151850936"/>
                    </a:ext>
                  </a:extLst>
                </a:gridCol>
                <a:gridCol w="2120207">
                  <a:extLst>
                    <a:ext uri="{9D8B030D-6E8A-4147-A177-3AD203B41FA5}">
                      <a16:colId xmlns:a16="http://schemas.microsoft.com/office/drawing/2014/main" val="758354730"/>
                    </a:ext>
                  </a:extLst>
                </a:gridCol>
              </a:tblGrid>
              <a:tr h="300990">
                <a:tc>
                  <a:txBody>
                    <a:bodyPr/>
                    <a:lstStyle/>
                    <a:p>
                      <a:pPr algn="ct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6</a:t>
                      </a:r>
                      <a:r>
                        <a:rPr lang="en-US" altLang="zh-CN" sz="2000" kern="100" dirty="0">
                          <a:effectLst/>
                          <a:latin typeface="+mn-lt"/>
                        </a:rPr>
                        <a:t>h</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24h</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48h</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72h</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17068489"/>
                  </a:ext>
                </a:extLst>
              </a:tr>
              <a:tr h="300990">
                <a:tc>
                  <a:txBody>
                    <a:bodyPr/>
                    <a:lstStyle/>
                    <a:p>
                      <a:pPr algn="ctr"/>
                      <a:r>
                        <a:rPr lang="en-US" altLang="zh-CN" sz="2000" kern="100" dirty="0">
                          <a:effectLst/>
                          <a:latin typeface="+mn-lt"/>
                        </a:rPr>
                        <a:t>RMSE</a:t>
                      </a:r>
                      <a:endParaRPr lang="zh-CN" alt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1.38</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mn-lt"/>
                          <a:ea typeface="等线" panose="02010600030101010101" pitchFamily="2" charset="-122"/>
                          <a:cs typeface="Times New Roman" panose="02020603050405020304" pitchFamily="18" charset="0"/>
                        </a:rPr>
                        <a:t>3.22</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6.12</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latin typeface="+mn-lt"/>
                        </a:rPr>
                        <a:t>8.85</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57059749"/>
                  </a:ext>
                </a:extLst>
              </a:tr>
            </a:tbl>
          </a:graphicData>
        </a:graphic>
      </p:graphicFrame>
      <p:grpSp>
        <p:nvGrpSpPr>
          <p:cNvPr id="15" name="组合 14">
            <a:extLst>
              <a:ext uri="{FF2B5EF4-FFF2-40B4-BE49-F238E27FC236}">
                <a16:creationId xmlns:a16="http://schemas.microsoft.com/office/drawing/2014/main" id="{857CBE49-E2EC-4886-880C-2D23D1BD1FB0}"/>
              </a:ext>
            </a:extLst>
          </p:cNvPr>
          <p:cNvGrpSpPr/>
          <p:nvPr/>
        </p:nvGrpSpPr>
        <p:grpSpPr>
          <a:xfrm>
            <a:off x="751841" y="1204298"/>
            <a:ext cx="10779760" cy="1331667"/>
            <a:chOff x="935989" y="1626075"/>
            <a:chExt cx="10080000" cy="1331667"/>
          </a:xfrm>
        </p:grpSpPr>
        <p:sp>
          <p:nvSpPr>
            <p:cNvPr id="16" name="文本框 15">
              <a:extLst>
                <a:ext uri="{FF2B5EF4-FFF2-40B4-BE49-F238E27FC236}">
                  <a16:creationId xmlns:a16="http://schemas.microsoft.com/office/drawing/2014/main" id="{E8E52ABA-7D32-4F4B-95B7-D42EBD0A91F9}"/>
                </a:ext>
              </a:extLst>
            </p:cNvPr>
            <p:cNvSpPr txBox="1"/>
            <p:nvPr/>
          </p:nvSpPr>
          <p:spPr>
            <a:xfrm>
              <a:off x="935989" y="1626075"/>
              <a:ext cx="10080000" cy="46166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引入参数</a:t>
              </a:r>
              <a:r>
                <a:rPr kumimoji="0" lang="en-US" altLang="zh-CN"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t</a:t>
              </a:r>
              <a:r>
                <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后的</a:t>
              </a:r>
              <a:r>
                <a:rPr kumimoji="0" lang="en-US" altLang="zh-CN"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LSTM</a:t>
              </a:r>
              <a:endPar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9" name="文本框 18">
              <a:extLst>
                <a:ext uri="{FF2B5EF4-FFF2-40B4-BE49-F238E27FC236}">
                  <a16:creationId xmlns:a16="http://schemas.microsoft.com/office/drawing/2014/main" id="{0972C603-EB70-49EA-BB81-37F6381C57B1}"/>
                </a:ext>
              </a:extLst>
            </p:cNvPr>
            <p:cNvSpPr txBox="1"/>
            <p:nvPr/>
          </p:nvSpPr>
          <p:spPr>
            <a:xfrm>
              <a:off x="935989" y="2086991"/>
              <a:ext cx="10080000" cy="870751"/>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将</a:t>
              </a:r>
              <a:r>
                <a:rPr kumimoji="0" lang="en-US" altLang="zh-CN"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t</a:t>
              </a:r>
              <a:r>
                <a:rPr kumimoji="0" lang="zh-CN" altLang="en-US"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编码为</a:t>
              </a:r>
              <a:r>
                <a:rPr kumimoji="0" lang="en-US" altLang="zh-CN"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128</a:t>
              </a:r>
              <a:r>
                <a:rPr kumimoji="0" lang="zh-CN" altLang="en-US"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维，于</a:t>
              </a:r>
              <a:r>
                <a:rPr kumimoji="0" lang="en-US" altLang="zh-CN"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LSTM</a:t>
              </a:r>
              <a:r>
                <a:rPr kumimoji="0" lang="zh-CN" altLang="en-US"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最后一单元的输入相加后投入</a:t>
              </a:r>
              <a:r>
                <a:rPr kumimoji="0" lang="en-US" altLang="zh-CN"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MLP</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Epoch=2000</a:t>
              </a:r>
              <a:r>
                <a:rPr kumimoji="0" lang="zh-CN" altLang="en-US"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，学习率</a:t>
              </a:r>
              <a:r>
                <a:rPr kumimoji="0" lang="en-US" altLang="zh-CN"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0.01</a:t>
              </a:r>
              <a:r>
                <a:rPr kumimoji="0" lang="zh-CN" altLang="en-US"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，使用余弦退火动态调整学习率，</a:t>
              </a:r>
              <a:r>
                <a:rPr kumimoji="0" lang="en-US" altLang="zh-CN"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Batch Size 15000</a:t>
              </a:r>
              <a:endParaRPr kumimoji="0" lang="zh-CN" altLang="zh-CN" b="0" i="0" u="none" strike="noStrike" kern="1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3" name="矩形 2">
            <a:extLst>
              <a:ext uri="{FF2B5EF4-FFF2-40B4-BE49-F238E27FC236}">
                <a16:creationId xmlns:a16="http://schemas.microsoft.com/office/drawing/2014/main" id="{914F6E93-8A9A-546A-088C-67C2DFC912C5}"/>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8" name="矩形 7">
            <a:extLst>
              <a:ext uri="{FF2B5EF4-FFF2-40B4-BE49-F238E27FC236}">
                <a16:creationId xmlns:a16="http://schemas.microsoft.com/office/drawing/2014/main" id="{376B9600-1552-C90E-B5A5-76CD96F97B8D}"/>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LSTM</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及其变体</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a:extLst>
              <a:ext uri="{FF2B5EF4-FFF2-40B4-BE49-F238E27FC236}">
                <a16:creationId xmlns:a16="http://schemas.microsoft.com/office/drawing/2014/main" id="{ED45D479-6CD8-C54D-F845-8CDA2ABA1D02}"/>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10" name="矩形 9">
            <a:extLst>
              <a:ext uri="{FF2B5EF4-FFF2-40B4-BE49-F238E27FC236}">
                <a16:creationId xmlns:a16="http://schemas.microsoft.com/office/drawing/2014/main" id="{E51BDD68-B195-7064-C7B4-71DBC19E5B44}"/>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F3502108-2E8E-938A-3EBA-33D675CFB315}"/>
              </a:ext>
            </a:extLst>
          </p:cNvPr>
          <p:cNvPicPr>
            <a:picLocks noChangeAspect="1"/>
          </p:cNvPicPr>
          <p:nvPr/>
        </p:nvPicPr>
        <p:blipFill rotWithShape="1">
          <a:blip r:embed="rId2">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3" name="矩形 12">
            <a:extLst>
              <a:ext uri="{FF2B5EF4-FFF2-40B4-BE49-F238E27FC236}">
                <a16:creationId xmlns:a16="http://schemas.microsoft.com/office/drawing/2014/main" id="{A5AB92D8-1160-AC7B-7D79-EE1F4D866EE6}"/>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其他尝试</a:t>
            </a:r>
            <a:endParaRPr lang="en-US" altLang="zh-CN" b="1" dirty="0">
              <a:solidFill>
                <a:prstClr val="white"/>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E4AF4FBE-70A1-1833-8886-AF4376DC46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207" y="2535965"/>
            <a:ext cx="5445586" cy="3395277"/>
          </a:xfrm>
          <a:prstGeom prst="rect">
            <a:avLst/>
          </a:prstGeom>
        </p:spPr>
      </p:pic>
    </p:spTree>
    <p:extLst>
      <p:ext uri="{BB962C8B-B14F-4D97-AF65-F5344CB8AC3E}">
        <p14:creationId xmlns:p14="http://schemas.microsoft.com/office/powerpoint/2010/main" val="15238493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3792095" y="3654355"/>
            <a:ext cx="460781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随机森林修正</a:t>
            </a:r>
          </a:p>
        </p:txBody>
      </p:sp>
      <p:sp>
        <p:nvSpPr>
          <p:cNvPr id="5" name="椭圆 4"/>
          <p:cNvSpPr/>
          <p:nvPr/>
        </p:nvSpPr>
        <p:spPr>
          <a:xfrm>
            <a:off x="5223446" y="1419440"/>
            <a:ext cx="1745108" cy="17451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5400" b="1" dirty="0">
                <a:solidFill>
                  <a:srgbClr val="7E0C6E"/>
                </a:solidFill>
                <a:latin typeface="微软雅黑" panose="020B0503020204020204" pitchFamily="34" charset="-122"/>
                <a:ea typeface="微软雅黑" panose="020B0503020204020204" pitchFamily="34" charset="-122"/>
              </a:rPr>
              <a:t>2.6</a:t>
            </a:r>
            <a:endParaRPr kumimoji="0" lang="zh-CN" altLang="en-US" sz="5400" b="1" i="0" u="none" strike="noStrike" kern="1200" cap="none" spc="0" normalizeH="0" baseline="0" noProof="0" dirty="0">
              <a:ln>
                <a:noFill/>
              </a:ln>
              <a:solidFill>
                <a:srgbClr val="7E0C6E"/>
              </a:solidFill>
              <a:effectLst/>
              <a:uLnTx/>
              <a:uFillTx/>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152" t="50000" r="23298" b="21667"/>
          <a:stretch>
            <a:fillRect/>
          </a:stretch>
        </p:blipFill>
        <p:spPr>
          <a:xfrm>
            <a:off x="0" y="0"/>
            <a:ext cx="2743200" cy="116586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21FF41D7-71E1-47FB-93BE-FD400A9FCE09}"/>
              </a:ext>
            </a:extLst>
          </p:cNvPr>
          <p:cNvGrpSpPr/>
          <p:nvPr/>
        </p:nvGrpSpPr>
        <p:grpSpPr>
          <a:xfrm>
            <a:off x="1004401" y="1574833"/>
            <a:ext cx="10080000" cy="3824657"/>
            <a:chOff x="935989" y="1626075"/>
            <a:chExt cx="10080000" cy="3824657"/>
          </a:xfrm>
        </p:grpSpPr>
        <p:sp>
          <p:nvSpPr>
            <p:cNvPr id="15" name="文本框 14">
              <a:extLst>
                <a:ext uri="{FF2B5EF4-FFF2-40B4-BE49-F238E27FC236}">
                  <a16:creationId xmlns:a16="http://schemas.microsoft.com/office/drawing/2014/main" id="{67DDBD47-29C5-41BC-A862-19BEC2A3C657}"/>
                </a:ext>
              </a:extLst>
            </p:cNvPr>
            <p:cNvSpPr txBox="1"/>
            <p:nvPr/>
          </p:nvSpPr>
          <p:spPr>
            <a:xfrm>
              <a:off x="935989" y="1626075"/>
              <a:ext cx="10080000" cy="461665"/>
            </a:xfrm>
            <a:prstGeom prst="rect">
              <a:avLst/>
            </a:prstGeom>
            <a:solidFill>
              <a:schemeClr val="accent1">
                <a:lumMod val="50000"/>
              </a:schemeClr>
            </a:solidFill>
            <a:effectLst/>
          </p:spPr>
          <p:txBody>
            <a:bodyPr wrap="square" rtlCol="0">
              <a:spAutoFit/>
            </a:bodyPr>
            <a:lstStyle/>
            <a:p>
              <a:r>
                <a:rPr lang="zh-CN" altLang="en-US" sz="2400" dirty="0">
                  <a:solidFill>
                    <a:schemeClr val="bg1"/>
                  </a:solidFill>
                </a:rPr>
                <a:t>数据集介绍</a:t>
              </a:r>
            </a:p>
          </p:txBody>
        </p:sp>
        <p:sp>
          <p:nvSpPr>
            <p:cNvPr id="16" name="文本框 15">
              <a:extLst>
                <a:ext uri="{FF2B5EF4-FFF2-40B4-BE49-F238E27FC236}">
                  <a16:creationId xmlns:a16="http://schemas.microsoft.com/office/drawing/2014/main" id="{73152459-2759-4714-92E8-85DE87871900}"/>
                </a:ext>
              </a:extLst>
            </p:cNvPr>
            <p:cNvSpPr txBox="1"/>
            <p:nvPr/>
          </p:nvSpPr>
          <p:spPr>
            <a:xfrm>
              <a:off x="935989" y="2086991"/>
              <a:ext cx="10080000" cy="3363741"/>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285750" indent="-285750">
                <a:lnSpc>
                  <a:spcPct val="150000"/>
                </a:lnSpc>
                <a:buFont typeface="Arial" panose="020B0604020202020204" pitchFamily="34" charset="0"/>
                <a:buChar char="•"/>
              </a:pPr>
              <a:r>
                <a:rPr lang="zh-CN" altLang="en-US" dirty="0">
                  <a:solidFill>
                    <a:schemeClr val="tx1"/>
                  </a:solidFill>
                  <a:latin typeface="Times New Roman" panose="02020603050405020304" pitchFamily="18" charset="0"/>
                  <a:ea typeface="黑体" panose="02010609060101010101" pitchFamily="49" charset="-122"/>
                </a:rPr>
                <a:t>数据集为每</a:t>
              </a:r>
              <a:r>
                <a:rPr lang="en-US" altLang="zh-CN" dirty="0">
                  <a:solidFill>
                    <a:schemeClr val="tx1"/>
                  </a:solidFill>
                  <a:latin typeface="Times New Roman" panose="02020603050405020304" pitchFamily="18" charset="0"/>
                  <a:ea typeface="黑体" panose="02010609060101010101" pitchFamily="49" charset="-122"/>
                </a:rPr>
                <a:t>6</a:t>
              </a:r>
              <a:r>
                <a:rPr lang="zh-CN" altLang="en-US" dirty="0">
                  <a:solidFill>
                    <a:schemeClr val="tx1"/>
                  </a:solidFill>
                  <a:latin typeface="Times New Roman" panose="02020603050405020304" pitchFamily="18" charset="0"/>
                  <a:ea typeface="黑体" panose="02010609060101010101" pitchFamily="49" charset="-122"/>
                </a:rPr>
                <a:t>小时一次的观测数据</a:t>
              </a:r>
              <a:endParaRPr lang="en-US" altLang="zh-CN" dirty="0">
                <a:solidFill>
                  <a:schemeClr val="tx1"/>
                </a:solidFill>
                <a:latin typeface="Times New Roman" panose="02020603050405020304" pitchFamily="18" charset="0"/>
                <a:ea typeface="黑体" panose="02010609060101010101" pitchFamily="49" charset="-122"/>
              </a:endParaRPr>
            </a:p>
            <a:p>
              <a:pPr marL="285750" indent="-285750" fontAlgn="auto">
                <a:lnSpc>
                  <a:spcPct val="150000"/>
                </a:lnSpc>
                <a:buFont typeface="Arial" panose="020B0604020202020204" pitchFamily="34" charset="0"/>
                <a:buChar char="•"/>
              </a:pPr>
              <a:r>
                <a:rPr lang="zh-CN" altLang="en-US" dirty="0">
                  <a:solidFill>
                    <a:schemeClr val="tx1"/>
                  </a:solidFill>
                  <a:latin typeface="Times New Roman" panose="02020603050405020304" pitchFamily="18" charset="0"/>
                  <a:ea typeface="黑体" panose="02010609060101010101" pitchFamily="49" charset="-122"/>
                </a:rPr>
                <a:t>数据包括台风的基础数据（名字，国际编号等），还包括以下</a:t>
              </a:r>
              <a:r>
                <a:rPr lang="en-US" altLang="zh-CN" dirty="0">
                  <a:solidFill>
                    <a:schemeClr val="tx1"/>
                  </a:solidFill>
                  <a:latin typeface="Times New Roman" panose="02020603050405020304" pitchFamily="18" charset="0"/>
                  <a:ea typeface="黑体" panose="02010609060101010101" pitchFamily="49" charset="-122"/>
                </a:rPr>
                <a:t>5</a:t>
              </a:r>
              <a:r>
                <a:rPr lang="zh-CN" altLang="en-US" dirty="0">
                  <a:solidFill>
                    <a:schemeClr val="tx1"/>
                  </a:solidFill>
                  <a:latin typeface="Times New Roman" panose="02020603050405020304" pitchFamily="18" charset="0"/>
                  <a:ea typeface="黑体" panose="02010609060101010101" pitchFamily="49" charset="-122"/>
                </a:rPr>
                <a:t>个序列特征：</a:t>
              </a:r>
              <a:endParaRPr lang="en-US" altLang="zh-CN" dirty="0">
                <a:solidFill>
                  <a:schemeClr val="tx1"/>
                </a:solidFill>
                <a:latin typeface="Times New Roman" panose="02020603050405020304" pitchFamily="18" charset="0"/>
                <a:ea typeface="黑体" panose="02010609060101010101" pitchFamily="49" charset="-122"/>
              </a:endParaRPr>
            </a:p>
            <a:p>
              <a:pPr marL="742950" lvl="1" indent="-285750">
                <a:lnSpc>
                  <a:spcPct val="150000"/>
                </a:lnSpc>
                <a:buFont typeface="Wingdings" panose="05000000000000000000" pitchFamily="2" charset="2"/>
                <a:buChar char="n"/>
              </a:pPr>
              <a:r>
                <a:rPr lang="zh-CN" altLang="en-US" dirty="0">
                  <a:solidFill>
                    <a:schemeClr val="tx1"/>
                  </a:solidFill>
                  <a:latin typeface="Times New Roman" panose="02020603050405020304" pitchFamily="18" charset="0"/>
                  <a:ea typeface="黑体" panose="02010609060101010101" pitchFamily="49" charset="-122"/>
                </a:rPr>
                <a:t>记录时间</a:t>
              </a:r>
              <a:endParaRPr lang="en-US" altLang="zh-CN" dirty="0">
                <a:solidFill>
                  <a:schemeClr val="tx1"/>
                </a:solidFill>
                <a:latin typeface="Times New Roman" panose="02020603050405020304" pitchFamily="18" charset="0"/>
                <a:ea typeface="黑体" panose="02010609060101010101" pitchFamily="49" charset="-122"/>
              </a:endParaRPr>
            </a:p>
            <a:p>
              <a:pPr marL="742950" lvl="1" indent="-285750">
                <a:lnSpc>
                  <a:spcPct val="150000"/>
                </a:lnSpc>
                <a:buFont typeface="Wingdings" panose="05000000000000000000" pitchFamily="2" charset="2"/>
                <a:buChar char="n"/>
              </a:pPr>
              <a:r>
                <a:rPr lang="zh-CN" altLang="en-US" dirty="0">
                  <a:solidFill>
                    <a:schemeClr val="tx1"/>
                  </a:solidFill>
                  <a:latin typeface="Times New Roman" panose="02020603050405020304" pitchFamily="18" charset="0"/>
                  <a:ea typeface="黑体" panose="02010609060101010101" pitchFamily="49" charset="-122"/>
                </a:rPr>
                <a:t>强度标记</a:t>
              </a:r>
              <a:endParaRPr lang="en-US" altLang="zh-CN" dirty="0">
                <a:solidFill>
                  <a:schemeClr val="tx1"/>
                </a:solidFill>
                <a:latin typeface="Times New Roman" panose="02020603050405020304" pitchFamily="18" charset="0"/>
                <a:ea typeface="黑体" panose="02010609060101010101" pitchFamily="49" charset="-122"/>
              </a:endParaRPr>
            </a:p>
            <a:p>
              <a:pPr marL="742950" lvl="1" indent="-285750">
                <a:lnSpc>
                  <a:spcPct val="150000"/>
                </a:lnSpc>
                <a:buFont typeface="Wingdings" panose="05000000000000000000" pitchFamily="2" charset="2"/>
                <a:buChar char="n"/>
              </a:pPr>
              <a:r>
                <a:rPr lang="zh-CN" altLang="en-US" dirty="0">
                  <a:solidFill>
                    <a:schemeClr val="tx1"/>
                  </a:solidFill>
                  <a:latin typeface="Times New Roman" panose="02020603050405020304" pitchFamily="18" charset="0"/>
                  <a:ea typeface="黑体" panose="02010609060101010101" pitchFamily="49" charset="-122"/>
                </a:rPr>
                <a:t>纬度</a:t>
              </a:r>
              <a:endParaRPr lang="en-US" altLang="zh-CN" dirty="0">
                <a:solidFill>
                  <a:schemeClr val="tx1"/>
                </a:solidFill>
                <a:latin typeface="Times New Roman" panose="02020603050405020304" pitchFamily="18" charset="0"/>
                <a:ea typeface="黑体" panose="02010609060101010101" pitchFamily="49" charset="-122"/>
              </a:endParaRPr>
            </a:p>
            <a:p>
              <a:pPr marL="742950" lvl="1" indent="-285750">
                <a:lnSpc>
                  <a:spcPct val="150000"/>
                </a:lnSpc>
                <a:buFont typeface="Wingdings" panose="05000000000000000000" pitchFamily="2" charset="2"/>
                <a:buChar char="n"/>
              </a:pPr>
              <a:r>
                <a:rPr lang="zh-CN" altLang="en-US" dirty="0">
                  <a:solidFill>
                    <a:schemeClr val="tx1"/>
                  </a:solidFill>
                  <a:latin typeface="Times New Roman" panose="02020603050405020304" pitchFamily="18" charset="0"/>
                  <a:ea typeface="黑体" panose="02010609060101010101" pitchFamily="49" charset="-122"/>
                </a:rPr>
                <a:t>经度</a:t>
              </a:r>
              <a:endParaRPr lang="en-US" altLang="zh-CN" dirty="0">
                <a:solidFill>
                  <a:schemeClr val="tx1"/>
                </a:solidFill>
                <a:latin typeface="Times New Roman" panose="02020603050405020304" pitchFamily="18" charset="0"/>
                <a:ea typeface="黑体" panose="02010609060101010101" pitchFamily="49" charset="-122"/>
              </a:endParaRPr>
            </a:p>
            <a:p>
              <a:pPr marL="742950" lvl="1" indent="-285750">
                <a:lnSpc>
                  <a:spcPct val="150000"/>
                </a:lnSpc>
                <a:buFont typeface="Wingdings" panose="05000000000000000000" pitchFamily="2" charset="2"/>
                <a:buChar char="n"/>
              </a:pPr>
              <a:r>
                <a:rPr lang="zh-CN" altLang="en-US" dirty="0">
                  <a:solidFill>
                    <a:schemeClr val="tx1"/>
                  </a:solidFill>
                  <a:latin typeface="Times New Roman" panose="02020603050405020304" pitchFamily="18" charset="0"/>
                  <a:ea typeface="黑体" panose="02010609060101010101" pitchFamily="49" charset="-122"/>
                </a:rPr>
                <a:t>中心低气压</a:t>
              </a:r>
              <a:endParaRPr lang="en-US" altLang="zh-CN" dirty="0">
                <a:solidFill>
                  <a:schemeClr val="tx1"/>
                </a:solidFill>
                <a:latin typeface="Times New Roman" panose="02020603050405020304" pitchFamily="18" charset="0"/>
                <a:ea typeface="黑体" panose="02010609060101010101" pitchFamily="49" charset="-122"/>
              </a:endParaRPr>
            </a:p>
            <a:p>
              <a:pPr marL="742950" lvl="1" indent="-285750">
                <a:lnSpc>
                  <a:spcPct val="150000"/>
                </a:lnSpc>
                <a:buFont typeface="Wingdings" panose="05000000000000000000" pitchFamily="2" charset="2"/>
                <a:buChar char="n"/>
              </a:pPr>
              <a:r>
                <a:rPr lang="en-US" altLang="zh-CN" dirty="0">
                  <a:solidFill>
                    <a:schemeClr val="tx1"/>
                  </a:solidFill>
                  <a:latin typeface="Times New Roman" panose="02020603050405020304" pitchFamily="18" charset="0"/>
                  <a:ea typeface="黑体" panose="02010609060101010101" pitchFamily="49" charset="-122"/>
                </a:rPr>
                <a:t>2</a:t>
              </a:r>
              <a:r>
                <a:rPr lang="zh-CN" altLang="en-US" dirty="0">
                  <a:solidFill>
                    <a:schemeClr val="tx1"/>
                  </a:solidFill>
                  <a:latin typeface="Times New Roman" panose="02020603050405020304" pitchFamily="18" charset="0"/>
                  <a:ea typeface="黑体" panose="02010609060101010101" pitchFamily="49" charset="-122"/>
                </a:rPr>
                <a:t>分钟平均近中心最大风速</a:t>
              </a:r>
              <a:endParaRPr lang="en-US" altLang="zh-CN" dirty="0">
                <a:solidFill>
                  <a:schemeClr val="tx1"/>
                </a:solidFill>
                <a:latin typeface="Times New Roman" panose="02020603050405020304" pitchFamily="18" charset="0"/>
                <a:ea typeface="黑体" panose="02010609060101010101" pitchFamily="49" charset="-122"/>
              </a:endParaRPr>
            </a:p>
          </p:txBody>
        </p:sp>
      </p:grpSp>
      <p:pic>
        <p:nvPicPr>
          <p:cNvPr id="6" name="图片 5">
            <a:extLst>
              <a:ext uri="{FF2B5EF4-FFF2-40B4-BE49-F238E27FC236}">
                <a16:creationId xmlns:a16="http://schemas.microsoft.com/office/drawing/2014/main" id="{4096AAA1-4BC4-4129-8945-12700882EDB1}"/>
              </a:ext>
            </a:extLst>
          </p:cNvPr>
          <p:cNvPicPr>
            <a:picLocks noChangeAspect="1"/>
          </p:cNvPicPr>
          <p:nvPr/>
        </p:nvPicPr>
        <p:blipFill>
          <a:blip r:embed="rId2"/>
          <a:stretch>
            <a:fillRect/>
          </a:stretch>
        </p:blipFill>
        <p:spPr>
          <a:xfrm>
            <a:off x="5535603" y="3286680"/>
            <a:ext cx="5272934" cy="1592426"/>
          </a:xfrm>
          <a:prstGeom prst="rect">
            <a:avLst/>
          </a:prstGeom>
        </p:spPr>
      </p:pic>
      <p:sp>
        <p:nvSpPr>
          <p:cNvPr id="3" name="矩形 2">
            <a:extLst>
              <a:ext uri="{FF2B5EF4-FFF2-40B4-BE49-F238E27FC236}">
                <a16:creationId xmlns:a16="http://schemas.microsoft.com/office/drawing/2014/main" id="{C93C015E-706A-ADB1-EFA0-C5F1B0E3033B}"/>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5" name="矩形 4">
            <a:extLst>
              <a:ext uri="{FF2B5EF4-FFF2-40B4-BE49-F238E27FC236}">
                <a16:creationId xmlns:a16="http://schemas.microsoft.com/office/drawing/2014/main" id="{65D01C22-4589-DC79-44B7-E23F4E35E493}"/>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数据集介绍</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a:extLst>
              <a:ext uri="{FF2B5EF4-FFF2-40B4-BE49-F238E27FC236}">
                <a16:creationId xmlns:a16="http://schemas.microsoft.com/office/drawing/2014/main" id="{BA5D4D86-C7C6-BD92-A110-447E7F219AF1}"/>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一</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、问题背景与数据处理</a:t>
            </a:r>
          </a:p>
        </p:txBody>
      </p:sp>
      <p:sp>
        <p:nvSpPr>
          <p:cNvPr id="8" name="矩形 7">
            <a:extLst>
              <a:ext uri="{FF2B5EF4-FFF2-40B4-BE49-F238E27FC236}">
                <a16:creationId xmlns:a16="http://schemas.microsoft.com/office/drawing/2014/main" id="{BD4D0944-3AEC-C248-3E5B-FDA45BB95586}"/>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8ADC9662-9587-8A7E-E979-28A55FC29B13}"/>
              </a:ext>
            </a:extLst>
          </p:cNvPr>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0" name="矩形 9">
            <a:extLst>
              <a:ext uri="{FF2B5EF4-FFF2-40B4-BE49-F238E27FC236}">
                <a16:creationId xmlns:a16="http://schemas.microsoft.com/office/drawing/2014/main" id="{9F1AF3E6-CFA4-7CC1-326F-B9DA6F862D17}"/>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矩形 12">
            <a:extLst>
              <a:ext uri="{FF2B5EF4-FFF2-40B4-BE49-F238E27FC236}">
                <a16:creationId xmlns:a16="http://schemas.microsoft.com/office/drawing/2014/main" id="{B8A9BA73-6D6B-777B-4319-7A320113619D}"/>
              </a:ext>
            </a:extLst>
          </p:cNvPr>
          <p:cNvSpPr/>
          <p:nvPr/>
        </p:nvSpPr>
        <p:spPr>
          <a:xfrm>
            <a:off x="8719147" y="-6236"/>
            <a:ext cx="3395568" cy="54650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9024122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DC337B2-F023-4387-B7AC-7E2337383328}"/>
              </a:ext>
            </a:extLst>
          </p:cNvPr>
          <p:cNvGrpSpPr/>
          <p:nvPr/>
        </p:nvGrpSpPr>
        <p:grpSpPr>
          <a:xfrm>
            <a:off x="852001" y="1422433"/>
            <a:ext cx="10501326" cy="5076282"/>
            <a:chOff x="935989" y="1626075"/>
            <a:chExt cx="10080000" cy="5076282"/>
          </a:xfrm>
        </p:grpSpPr>
        <p:sp>
          <p:nvSpPr>
            <p:cNvPr id="5" name="文本框 4"/>
            <p:cNvSpPr txBox="1"/>
            <p:nvPr/>
          </p:nvSpPr>
          <p:spPr>
            <a:xfrm>
              <a:off x="935989" y="1626075"/>
              <a:ext cx="10080000" cy="46037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模型背景</a:t>
              </a:r>
            </a:p>
          </p:txBody>
        </p:sp>
        <p:sp>
          <p:nvSpPr>
            <p:cNvPr id="13" name="文本框 12"/>
            <p:cNvSpPr txBox="1"/>
            <p:nvPr/>
          </p:nvSpPr>
          <p:spPr>
            <a:xfrm>
              <a:off x="935989" y="2086991"/>
              <a:ext cx="10080000" cy="4615366"/>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cs typeface="+mn-cs"/>
                  <a:sym typeface="+mn-ea"/>
                </a:rPr>
                <a:t>随机森林回归是一种基于集成学习的算法，它通过构建多个决策树并将它们的预测结果进行集成来进行回归任务。在随机森林中，每棵决策树都是独立并在随机选择的子样本上进行训练的，这样可以有效地减少过拟合的风险。随机森林通过将多个决策树的预测结果进行平均或加权平均，从而得到最终的回归结果。</a:t>
              </a:r>
              <a:endParaRPr lang="en-US" altLang="zh-CN" dirty="0">
                <a:solidFill>
                  <a:prstClr val="black"/>
                </a:solidFill>
                <a:sym typeface="+mn-ea"/>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srgbClr val="FF0000"/>
                  </a:solidFill>
                  <a:effectLst/>
                  <a:uLnTx/>
                  <a:uFillTx/>
                  <a:cs typeface="+mn-cs"/>
                  <a:sym typeface="+mn-ea"/>
                </a:rPr>
                <a:t>优点</a:t>
              </a:r>
              <a:r>
                <a:rPr kumimoji="0" lang="zh-CN" altLang="en-US" sz="1800" b="0" i="0" u="none" strike="noStrike" kern="1200" cap="none" spc="0" normalizeH="0" baseline="0" noProof="0" dirty="0">
                  <a:ln>
                    <a:noFill/>
                  </a:ln>
                  <a:solidFill>
                    <a:schemeClr val="tx1"/>
                  </a:solidFill>
                  <a:effectLst/>
                  <a:uLnTx/>
                  <a:uFillTx/>
                  <a:cs typeface="+mn-cs"/>
                  <a:sym typeface="+mn-ea"/>
                </a:rPr>
                <a:t>： </a:t>
              </a:r>
              <a:endParaRPr kumimoji="0" lang="en-US" altLang="zh-CN" sz="1800" b="0" i="0" u="none" strike="noStrike" kern="1200" cap="none" spc="0" normalizeH="0" baseline="0" noProof="0" dirty="0">
                <a:ln>
                  <a:noFill/>
                </a:ln>
                <a:solidFill>
                  <a:schemeClr val="tx1"/>
                </a:solidFill>
                <a:effectLst/>
                <a:uLnTx/>
                <a:uFillTx/>
                <a:cs typeface="+mn-cs"/>
                <a:sym typeface="+mn-ea"/>
              </a:endParaRP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cs typeface="+mn-cs"/>
                  <a:sym typeface="+mn-ea"/>
                </a:rPr>
                <a:t>能够处理高维数据和大规模数据集。</a:t>
              </a:r>
              <a:endParaRPr kumimoji="0" lang="en-US" altLang="zh-CN" sz="1800" b="0" i="0" u="none" strike="noStrike" kern="1200" cap="none" spc="0" normalizeH="0" baseline="0" noProof="0" dirty="0">
                <a:ln>
                  <a:noFill/>
                </a:ln>
                <a:solidFill>
                  <a:prstClr val="black"/>
                </a:solidFill>
                <a:effectLst/>
                <a:uLnTx/>
                <a:uFillTx/>
                <a:cs typeface="+mn-cs"/>
                <a:sym typeface="+mn-ea"/>
              </a:endParaRP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cs typeface="+mn-cs"/>
                  <a:sym typeface="+mn-ea"/>
                </a:rPr>
                <a:t>具有较好的泛化性能，能够有效地减少过拟合的风险。</a:t>
              </a:r>
              <a:endParaRPr kumimoji="0" lang="en-US" altLang="zh-CN" sz="1800" b="0" i="0" u="none" strike="noStrike" kern="1200" cap="none" spc="0" normalizeH="0" baseline="0" noProof="0" dirty="0">
                <a:ln>
                  <a:noFill/>
                </a:ln>
                <a:solidFill>
                  <a:prstClr val="black"/>
                </a:solidFill>
                <a:effectLst/>
                <a:uLnTx/>
                <a:uFillTx/>
                <a:cs typeface="+mn-cs"/>
                <a:sym typeface="+mn-ea"/>
              </a:endParaRP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cs typeface="+mn-cs"/>
                  <a:sym typeface="+mn-ea"/>
                </a:rPr>
                <a:t>对于非线性关系的数据，具有较强的拟合能力。</a:t>
              </a:r>
              <a:endParaRPr lang="en-US" altLang="zh-CN" dirty="0">
                <a:solidFill>
                  <a:prstClr val="black"/>
                </a:solidFill>
                <a:sym typeface="+mn-ea"/>
              </a:endParaRPr>
            </a:p>
            <a:p>
              <a:pPr marL="342900" indent="-342900">
                <a:lnSpc>
                  <a:spcPct val="150000"/>
                </a:lnSpc>
                <a:buFont typeface="Arial" panose="020B0604020202020204" pitchFamily="34" charset="0"/>
                <a:buChar char="•"/>
                <a:defRPr/>
              </a:pPr>
              <a:r>
                <a:rPr kumimoji="0" lang="zh-CN" altLang="en-US" b="1" i="0" u="none" strike="noStrike" kern="1200" cap="none" spc="0" normalizeH="0" baseline="0" noProof="0" dirty="0">
                  <a:ln>
                    <a:noFill/>
                  </a:ln>
                  <a:solidFill>
                    <a:srgbClr val="FF0000"/>
                  </a:solidFill>
                  <a:effectLst/>
                  <a:uLnTx/>
                  <a:uFillTx/>
                  <a:cs typeface="+mn-cs"/>
                  <a:sym typeface="+mn-ea"/>
                </a:rPr>
                <a:t>缺点</a:t>
              </a:r>
              <a:r>
                <a:rPr kumimoji="0" lang="zh-CN" altLang="en-US" b="0" i="0" u="none" strike="noStrike" kern="1200" cap="none" spc="0" normalizeH="0" baseline="0" noProof="0" dirty="0">
                  <a:ln>
                    <a:noFill/>
                  </a:ln>
                  <a:solidFill>
                    <a:schemeClr val="tx1"/>
                  </a:solidFill>
                  <a:effectLst/>
                  <a:uLnTx/>
                  <a:uFillTx/>
                  <a:cs typeface="+mn-cs"/>
                  <a:sym typeface="+mn-ea"/>
                </a:rPr>
                <a:t>： </a:t>
              </a:r>
              <a:endParaRPr kumimoji="0" lang="en-US" altLang="zh-CN" b="0" i="0" u="none" strike="noStrike" kern="1200" cap="none" spc="0" normalizeH="0" baseline="0" noProof="0" dirty="0">
                <a:ln>
                  <a:noFill/>
                </a:ln>
                <a:solidFill>
                  <a:schemeClr val="tx1"/>
                </a:solidFill>
                <a:effectLst/>
                <a:uLnTx/>
                <a:uFillTx/>
                <a:cs typeface="+mn-cs"/>
                <a:sym typeface="+mn-ea"/>
              </a:endParaRP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cs typeface="+mn-cs"/>
                  <a:sym typeface="+mn-ea"/>
                </a:rPr>
                <a:t>训练时间较长：随机森林需要构建多棵树并进行集成</a:t>
              </a:r>
              <a:endParaRPr kumimoji="0" lang="en-US" altLang="zh-CN" sz="1800" b="0" i="0" u="none" strike="noStrike" kern="1200" cap="none" spc="0" normalizeH="0" baseline="0" noProof="0" dirty="0">
                <a:ln>
                  <a:noFill/>
                </a:ln>
                <a:solidFill>
                  <a:prstClr val="black"/>
                </a:solidFill>
                <a:effectLst/>
                <a:uLnTx/>
                <a:uFillTx/>
                <a:cs typeface="+mn-cs"/>
                <a:sym typeface="+mn-ea"/>
              </a:endParaRP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cs typeface="+mn-cs"/>
                  <a:sym typeface="+mn-ea"/>
                </a:rPr>
                <a:t>内存消耗较大：森林需要存储多棵树的信息</a:t>
              </a:r>
              <a:endParaRPr kumimoji="0" lang="en-US" altLang="zh-CN" sz="1800" b="0" i="0" u="none" strike="noStrike" kern="1200" cap="none" spc="0" normalizeH="0" baseline="0" noProof="0" dirty="0">
                <a:ln>
                  <a:noFill/>
                </a:ln>
                <a:solidFill>
                  <a:prstClr val="black"/>
                </a:solidFill>
                <a:effectLst/>
                <a:uLnTx/>
                <a:uFillTx/>
                <a:cs typeface="+mn-cs"/>
                <a:sym typeface="+mn-ea"/>
              </a:endParaRPr>
            </a:p>
          </p:txBody>
        </p:sp>
      </p:grpSp>
      <p:sp>
        <p:nvSpPr>
          <p:cNvPr id="6" name="矩形 5">
            <a:extLst>
              <a:ext uri="{FF2B5EF4-FFF2-40B4-BE49-F238E27FC236}">
                <a16:creationId xmlns:a16="http://schemas.microsoft.com/office/drawing/2014/main" id="{3E2C24DE-4983-C3CE-8586-08B3F0068CFD}"/>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7" name="矩形 6">
            <a:extLst>
              <a:ext uri="{FF2B5EF4-FFF2-40B4-BE49-F238E27FC236}">
                <a16:creationId xmlns:a16="http://schemas.microsoft.com/office/drawing/2014/main" id="{92418110-BE71-A7F5-CA86-00A88D59A218}"/>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随机森林修正</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9094D30F-5954-43C3-4295-A1A2C4A01243}"/>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9" name="矩形 8">
            <a:extLst>
              <a:ext uri="{FF2B5EF4-FFF2-40B4-BE49-F238E27FC236}">
                <a16:creationId xmlns:a16="http://schemas.microsoft.com/office/drawing/2014/main" id="{4FDCAD00-9A61-F268-9123-FCD19BA81E49}"/>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EF5670D4-A888-8AB2-CCD0-A1E9AB0821DF}"/>
              </a:ext>
            </a:extLst>
          </p:cNvPr>
          <p:cNvPicPr>
            <a:picLocks noChangeAspect="1"/>
          </p:cNvPicPr>
          <p:nvPr/>
        </p:nvPicPr>
        <p:blipFill rotWithShape="1">
          <a:blip r:embed="rId2">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2" name="矩形 11">
            <a:extLst>
              <a:ext uri="{FF2B5EF4-FFF2-40B4-BE49-F238E27FC236}">
                <a16:creationId xmlns:a16="http://schemas.microsoft.com/office/drawing/2014/main" id="{2C86A9E7-EE5D-808A-A7B3-4A39993DDB8C}"/>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模型背景</a:t>
            </a:r>
            <a:endParaRPr lang="en-US" altLang="zh-CN"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63128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DC337B2-F023-4387-B7AC-7E2337383328}"/>
              </a:ext>
            </a:extLst>
          </p:cNvPr>
          <p:cNvGrpSpPr/>
          <p:nvPr/>
        </p:nvGrpSpPr>
        <p:grpSpPr>
          <a:xfrm>
            <a:off x="681616" y="1666163"/>
            <a:ext cx="6338250" cy="4193861"/>
            <a:chOff x="935989" y="1626075"/>
            <a:chExt cx="10080000" cy="4193861"/>
          </a:xfrm>
        </p:grpSpPr>
        <p:sp>
          <p:nvSpPr>
            <p:cNvPr id="5" name="文本框 4"/>
            <p:cNvSpPr txBox="1"/>
            <p:nvPr/>
          </p:nvSpPr>
          <p:spPr>
            <a:xfrm>
              <a:off x="935989" y="1626075"/>
              <a:ext cx="10080000" cy="46037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模型背景</a:t>
              </a:r>
            </a:p>
          </p:txBody>
        </p:sp>
        <p:sp>
          <p:nvSpPr>
            <p:cNvPr id="13" name="文本框 12"/>
            <p:cNvSpPr txBox="1"/>
            <p:nvPr/>
          </p:nvSpPr>
          <p:spPr>
            <a:xfrm>
              <a:off x="935989" y="2086991"/>
              <a:ext cx="10080000" cy="3732945"/>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cs typeface="+mn-cs"/>
                  <a:sym typeface="+mn-ea"/>
                </a:rPr>
                <a:t>随机森林订正模型的构建和优化基于</a:t>
              </a:r>
              <a:r>
                <a:rPr kumimoji="0" lang="en" altLang="zh-CN" sz="2000" b="0" i="0" u="none" strike="noStrike" kern="1200" cap="none" spc="0" normalizeH="0" baseline="0" noProof="0" dirty="0">
                  <a:ln>
                    <a:noFill/>
                  </a:ln>
                  <a:solidFill>
                    <a:prstClr val="black"/>
                  </a:solidFill>
                  <a:effectLst/>
                  <a:uLnTx/>
                  <a:uFillTx/>
                  <a:cs typeface="+mn-cs"/>
                  <a:sym typeface="+mn-ea"/>
                </a:rPr>
                <a:t>Python</a:t>
              </a:r>
              <a:r>
                <a:rPr kumimoji="0" lang="zh-CN" altLang="en-US" sz="2000" b="0" i="0" u="none" strike="noStrike" kern="1200" cap="none" spc="0" normalizeH="0" baseline="0" noProof="0" dirty="0">
                  <a:ln>
                    <a:noFill/>
                  </a:ln>
                  <a:solidFill>
                    <a:prstClr val="black"/>
                  </a:solidFill>
                  <a:effectLst/>
                  <a:uLnTx/>
                  <a:uFillTx/>
                  <a:cs typeface="+mn-cs"/>
                  <a:sym typeface="+mn-ea"/>
                </a:rPr>
                <a:t>语言的</a:t>
              </a:r>
              <a:r>
                <a:rPr kumimoji="0" lang="en" altLang="zh-CN" sz="2000" b="0" i="0" u="none" strike="noStrike" kern="1200" cap="none" spc="0" normalizeH="0" baseline="0" noProof="0" dirty="0" err="1">
                  <a:ln>
                    <a:noFill/>
                  </a:ln>
                  <a:solidFill>
                    <a:prstClr val="black"/>
                  </a:solidFill>
                  <a:effectLst/>
                  <a:uLnTx/>
                  <a:uFillTx/>
                  <a:cs typeface="+mn-cs"/>
                  <a:sym typeface="+mn-ea"/>
                </a:rPr>
                <a:t>sklearn</a:t>
              </a:r>
              <a:r>
                <a:rPr kumimoji="0" lang="zh-CN" altLang="en-US" sz="2000" b="0" i="0" u="none" strike="noStrike" kern="1200" cap="none" spc="0" normalizeH="0" baseline="0" noProof="0" dirty="0">
                  <a:ln>
                    <a:noFill/>
                  </a:ln>
                  <a:solidFill>
                    <a:prstClr val="black"/>
                  </a:solidFill>
                  <a:effectLst/>
                  <a:uLnTx/>
                  <a:uFillTx/>
                  <a:cs typeface="+mn-cs"/>
                  <a:sym typeface="+mn-ea"/>
                </a:rPr>
                <a:t>类库实现：</a:t>
              </a:r>
              <a:endParaRPr kumimoji="0" lang="en-US" altLang="zh-CN" sz="2000" b="0" i="0" u="none" strike="noStrike" kern="1200" cap="none" spc="0" normalizeH="0" baseline="0" noProof="0" dirty="0">
                <a:ln>
                  <a:noFill/>
                </a:ln>
                <a:solidFill>
                  <a:prstClr val="black"/>
                </a:solidFill>
                <a:effectLst/>
                <a:uLnTx/>
                <a:uFillTx/>
                <a:cs typeface="+mn-cs"/>
                <a:sym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31F20"/>
                  </a:solidFill>
                  <a:effectLst/>
                  <a:uLnTx/>
                  <a:uFillTx/>
                  <a:cs typeface="+mn-cs"/>
                </a:rPr>
                <a:t>（</a:t>
              </a:r>
              <a:r>
                <a:rPr kumimoji="0" lang="en-US" altLang="zh-CN" sz="2000" b="0" i="0" u="none" strike="noStrike" kern="1200" cap="none" spc="0" normalizeH="0" baseline="0" noProof="0" dirty="0">
                  <a:ln>
                    <a:noFill/>
                  </a:ln>
                  <a:solidFill>
                    <a:srgbClr val="231F20"/>
                  </a:solidFill>
                  <a:effectLst/>
                  <a:uLnTx/>
                  <a:uFillTx/>
                  <a:cs typeface="+mn-cs"/>
                </a:rPr>
                <a:t>1</a:t>
              </a:r>
              <a:r>
                <a:rPr kumimoji="0" lang="zh-CN" altLang="en-US" sz="2000" b="0" i="0" u="none" strike="noStrike" kern="1200" cap="none" spc="0" normalizeH="0" baseline="0" noProof="0" dirty="0">
                  <a:ln>
                    <a:noFill/>
                  </a:ln>
                  <a:solidFill>
                    <a:srgbClr val="231F20"/>
                  </a:solidFill>
                  <a:effectLst/>
                  <a:uLnTx/>
                  <a:uFillTx/>
                  <a:cs typeface="+mn-cs"/>
                </a:rPr>
                <a:t>）有放回的随机抽取样本数据，形成新样本集，且大小与原始样本集保持一致。</a:t>
              </a:r>
              <a:endParaRPr kumimoji="0" lang="en-US" altLang="zh-CN" sz="2000" b="0" i="0" u="none" strike="noStrike" kern="1200" cap="none" spc="0" normalizeH="0" baseline="0" noProof="0" dirty="0">
                <a:ln>
                  <a:noFill/>
                </a:ln>
                <a:solidFill>
                  <a:srgbClr val="231F20"/>
                </a:solidFill>
                <a:effectLst/>
                <a:uLnTx/>
                <a:uFillTx/>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31F20"/>
                  </a:solidFill>
                  <a:effectLst/>
                  <a:uLnTx/>
                  <a:uFillTx/>
                  <a:cs typeface="+mn-cs"/>
                </a:rPr>
                <a:t>（</a:t>
              </a:r>
              <a:r>
                <a:rPr kumimoji="0" lang="en-US" altLang="zh-CN" sz="2000" b="0" i="0" u="none" strike="noStrike" kern="1200" cap="none" spc="0" normalizeH="0" baseline="0" noProof="0" dirty="0">
                  <a:ln>
                    <a:noFill/>
                  </a:ln>
                  <a:solidFill>
                    <a:srgbClr val="231F20"/>
                  </a:solidFill>
                  <a:effectLst/>
                  <a:uLnTx/>
                  <a:uFillTx/>
                  <a:cs typeface="+mn-cs"/>
                </a:rPr>
                <a:t>2</a:t>
              </a:r>
              <a:r>
                <a:rPr kumimoji="0" lang="zh-CN" altLang="en-US" sz="2000" b="0" i="0" u="none" strike="noStrike" kern="1200" cap="none" spc="0" normalizeH="0" baseline="0" noProof="0" dirty="0">
                  <a:ln>
                    <a:noFill/>
                  </a:ln>
                  <a:solidFill>
                    <a:srgbClr val="231F20"/>
                  </a:solidFill>
                  <a:effectLst/>
                  <a:uLnTx/>
                  <a:uFillTx/>
                  <a:cs typeface="+mn-cs"/>
                </a:rPr>
                <a:t>）无放回随机抽取特征。假设特征数为</a:t>
              </a:r>
              <a:r>
                <a:rPr kumimoji="0" lang="en" altLang="zh-CN" sz="2000" b="0" i="0" u="none" strike="noStrike" kern="1200" cap="none" spc="0" normalizeH="0" baseline="0" noProof="0" dirty="0">
                  <a:ln>
                    <a:noFill/>
                  </a:ln>
                  <a:solidFill>
                    <a:srgbClr val="231F20"/>
                  </a:solidFill>
                  <a:effectLst/>
                  <a:uLnTx/>
                  <a:uFillTx/>
                  <a:cs typeface="+mn-cs"/>
                </a:rPr>
                <a:t>m</a:t>
              </a:r>
              <a:r>
                <a:rPr kumimoji="0" lang="zh-CN" altLang="en" sz="2000" b="0" i="0" u="none" strike="noStrike" kern="1200" cap="none" spc="0" normalizeH="0" baseline="0" noProof="0" dirty="0">
                  <a:ln>
                    <a:noFill/>
                  </a:ln>
                  <a:solidFill>
                    <a:srgbClr val="231F20"/>
                  </a:solidFill>
                  <a:effectLst/>
                  <a:uLnTx/>
                  <a:uFillTx/>
                  <a:cs typeface="+mn-cs"/>
                </a:rPr>
                <a:t>，</a:t>
              </a:r>
              <a:r>
                <a:rPr kumimoji="0" lang="zh-CN" altLang="en-US" sz="2000" b="0" i="0" u="none" strike="noStrike" kern="1200" cap="none" spc="0" normalizeH="0" baseline="0" noProof="0" dirty="0">
                  <a:ln>
                    <a:noFill/>
                  </a:ln>
                  <a:solidFill>
                    <a:srgbClr val="231F20"/>
                  </a:solidFill>
                  <a:effectLst/>
                  <a:uLnTx/>
                  <a:uFillTx/>
                  <a:cs typeface="+mn-cs"/>
                </a:rPr>
                <a:t>则中随机抽取无重复的 </a:t>
              </a:r>
              <a:r>
                <a:rPr kumimoji="0" lang="en" altLang="zh-CN" sz="2000" b="0" i="0" u="none" strike="noStrike" kern="1200" cap="none" spc="0" normalizeH="0" baseline="0" noProof="0" dirty="0">
                  <a:ln>
                    <a:noFill/>
                  </a:ln>
                  <a:solidFill>
                    <a:srgbClr val="231F20"/>
                  </a:solidFill>
                  <a:effectLst/>
                  <a:uLnTx/>
                  <a:uFillTx/>
                  <a:cs typeface="+mn-cs"/>
                </a:rPr>
                <a:t>n</a:t>
              </a:r>
              <a:r>
                <a:rPr kumimoji="0" lang="zh-CN" altLang="en-US" sz="2000" b="0" i="0" u="none" strike="noStrike" kern="1200" cap="none" spc="0" normalizeH="0" baseline="0" noProof="0" dirty="0">
                  <a:ln>
                    <a:noFill/>
                  </a:ln>
                  <a:solidFill>
                    <a:srgbClr val="231F20"/>
                  </a:solidFill>
                  <a:effectLst/>
                  <a:uLnTx/>
                  <a:uFillTx/>
                  <a:cs typeface="+mn-cs"/>
                </a:rPr>
                <a:t>个特征，作为该决策树的输入特征。</a:t>
              </a:r>
              <a:r>
                <a:rPr kumimoji="0" lang="zh-CN" altLang="en-US" sz="2000" b="0" i="0" u="none" strike="noStrike" kern="1200" cap="none" spc="0" normalizeH="0" baseline="0" noProof="0" dirty="0">
                  <a:ln>
                    <a:noFill/>
                  </a:ln>
                  <a:solidFill>
                    <a:prstClr val="white"/>
                  </a:solidFill>
                  <a:effectLst/>
                  <a:uLnTx/>
                  <a:uFillTx/>
                  <a:cs typeface="+mn-cs"/>
                </a:rPr>
                <a:t>          </a:t>
              </a:r>
              <a:endParaRPr kumimoji="0" lang="en-US" altLang="zh-CN" sz="2000" b="0" i="0" u="none" strike="noStrike" kern="1200" cap="none" spc="0" normalizeH="0" baseline="0" noProof="0" dirty="0">
                <a:ln>
                  <a:noFill/>
                </a:ln>
                <a:solidFill>
                  <a:prstClr val="white"/>
                </a:solidFill>
                <a:effectLst/>
                <a:uLnTx/>
                <a:uFillTx/>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2000" dirty="0">
                  <a:solidFill>
                    <a:schemeClr val="tx1"/>
                  </a:solidFill>
                  <a:sym typeface="+mn-ea"/>
                </a:rPr>
                <a:t>优点</a:t>
              </a:r>
              <a:r>
                <a:rPr kumimoji="0" lang="zh-CN" altLang="en-US" sz="2000" b="0" i="0" u="none" strike="noStrike" kern="1200" cap="none" spc="0" normalizeH="0" baseline="0" noProof="0" dirty="0">
                  <a:ln>
                    <a:noFill/>
                  </a:ln>
                  <a:solidFill>
                    <a:prstClr val="black"/>
                  </a:solidFill>
                  <a:effectLst/>
                  <a:uLnTx/>
                  <a:uFillTx/>
                  <a:cs typeface="+mn-cs"/>
                  <a:sym typeface="+mn-ea"/>
                </a:rPr>
                <a:t>：</a:t>
              </a:r>
              <a:endParaRPr kumimoji="0" lang="en-US" altLang="zh-CN" sz="2000" b="0" i="0" u="none" strike="noStrike" kern="1200" cap="none" spc="0" normalizeH="0" baseline="0" noProof="0" dirty="0">
                <a:ln>
                  <a:noFill/>
                </a:ln>
                <a:solidFill>
                  <a:prstClr val="black"/>
                </a:solidFill>
                <a:effectLst/>
                <a:uLnTx/>
                <a:uFillTx/>
                <a:cs typeface="+mn-cs"/>
                <a:sym typeface="+mn-ea"/>
              </a:endParaRPr>
            </a:p>
            <a:p>
              <a:pPr marR="0" lvl="0" algn="l" defTabSz="914400" rtl="0" eaLnBrk="1" fontAlgn="auto" latinLnBrk="0" hangingPunct="1">
                <a:lnSpc>
                  <a:spcPct val="150000"/>
                </a:lnSpc>
                <a:spcBef>
                  <a:spcPts val="0"/>
                </a:spcBef>
                <a:spcAft>
                  <a:spcPts val="0"/>
                </a:spcAft>
                <a:buClrTx/>
                <a:buSzTx/>
                <a:tabLst/>
                <a:defRPr/>
              </a:pPr>
              <a:r>
                <a:rPr kumimoji="0" lang="en-US" altLang="zh-CN" sz="2000" b="0" i="0" u="none" strike="noStrike" kern="1200" cap="none" spc="0" normalizeH="0" baseline="0" noProof="0" dirty="0">
                  <a:ln>
                    <a:noFill/>
                  </a:ln>
                  <a:solidFill>
                    <a:prstClr val="black"/>
                  </a:solidFill>
                  <a:effectLst/>
                  <a:uLnTx/>
                  <a:uFillTx/>
                  <a:cs typeface="+mn-cs"/>
                  <a:sym typeface="+mn-ea"/>
                </a:rPr>
                <a:t>      </a:t>
              </a:r>
              <a:r>
                <a:rPr kumimoji="0" lang="zh-CN" altLang="en-US" sz="2000" b="0" i="0" u="none" strike="noStrike" kern="1200" cap="none" spc="0" normalizeH="0" baseline="0" noProof="0" dirty="0">
                  <a:ln>
                    <a:noFill/>
                  </a:ln>
                  <a:solidFill>
                    <a:prstClr val="black"/>
                  </a:solidFill>
                  <a:effectLst/>
                  <a:uLnTx/>
                  <a:uFillTx/>
                  <a:cs typeface="+mn-cs"/>
                  <a:sym typeface="+mn-ea"/>
                </a:rPr>
                <a:t>随机森林在不剪枝的情况下不容易出现过拟合现象</a:t>
              </a:r>
              <a:endParaRPr kumimoji="0" lang="en-US" altLang="zh-CN" sz="2000" b="0" i="0" u="none" strike="noStrike" kern="1200" cap="none" spc="0" normalizeH="0" baseline="0" noProof="0" dirty="0">
                <a:ln>
                  <a:noFill/>
                </a:ln>
                <a:solidFill>
                  <a:prstClr val="black"/>
                </a:solidFill>
                <a:effectLst/>
                <a:uLnTx/>
                <a:uFillTx/>
                <a:cs typeface="+mn-cs"/>
                <a:sym typeface="+mn-ea"/>
              </a:endParaRPr>
            </a:p>
          </p:txBody>
        </p:sp>
      </p:grpSp>
      <p:pic>
        <p:nvPicPr>
          <p:cNvPr id="7" name="图片 6">
            <a:extLst>
              <a:ext uri="{FF2B5EF4-FFF2-40B4-BE49-F238E27FC236}">
                <a16:creationId xmlns:a16="http://schemas.microsoft.com/office/drawing/2014/main" id="{DF96844F-A902-603B-2F80-1077954E7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749" y="1785433"/>
            <a:ext cx="4181196" cy="4013337"/>
          </a:xfrm>
          <a:prstGeom prst="rect">
            <a:avLst/>
          </a:prstGeom>
        </p:spPr>
      </p:pic>
      <p:sp>
        <p:nvSpPr>
          <p:cNvPr id="6" name="矩形 5">
            <a:extLst>
              <a:ext uri="{FF2B5EF4-FFF2-40B4-BE49-F238E27FC236}">
                <a16:creationId xmlns:a16="http://schemas.microsoft.com/office/drawing/2014/main" id="{C81D9FCB-2377-B019-2C08-82E7E198674C}"/>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8" name="矩形 7">
            <a:extLst>
              <a:ext uri="{FF2B5EF4-FFF2-40B4-BE49-F238E27FC236}">
                <a16:creationId xmlns:a16="http://schemas.microsoft.com/office/drawing/2014/main" id="{653DFE67-22E4-0649-D03D-055DB348DD40}"/>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随机森林修正</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a:extLst>
              <a:ext uri="{FF2B5EF4-FFF2-40B4-BE49-F238E27FC236}">
                <a16:creationId xmlns:a16="http://schemas.microsoft.com/office/drawing/2014/main" id="{0DFD580B-CEA5-CF88-E41A-191D400EBF4D}"/>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10" name="矩形 9">
            <a:extLst>
              <a:ext uri="{FF2B5EF4-FFF2-40B4-BE49-F238E27FC236}">
                <a16:creationId xmlns:a16="http://schemas.microsoft.com/office/drawing/2014/main" id="{E3F936E6-D949-5D7E-778E-0354436C1AAD}"/>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2BED9CF2-F0DD-3B5A-41D4-AE5B3BA2D803}"/>
              </a:ext>
            </a:extLst>
          </p:cNvPr>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5" name="矩形 14">
            <a:extLst>
              <a:ext uri="{FF2B5EF4-FFF2-40B4-BE49-F238E27FC236}">
                <a16:creationId xmlns:a16="http://schemas.microsoft.com/office/drawing/2014/main" id="{6CC82565-AF5D-C57E-0641-3C855799CA4D}"/>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模型背景</a:t>
            </a:r>
            <a:endParaRPr lang="en-US" altLang="zh-CN"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16552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52001" y="1422433"/>
            <a:ext cx="10080000" cy="1335323"/>
            <a:chOff x="935989" y="1626075"/>
            <a:chExt cx="10080000" cy="1335323"/>
          </a:xfrm>
        </p:grpSpPr>
        <p:sp>
          <p:nvSpPr>
            <p:cNvPr id="5" name="文本框 4"/>
            <p:cNvSpPr txBox="1"/>
            <p:nvPr/>
          </p:nvSpPr>
          <p:spPr>
            <a:xfrm>
              <a:off x="935989" y="1626075"/>
              <a:ext cx="10080000" cy="46037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数据处理</a:t>
              </a:r>
            </a:p>
          </p:txBody>
        </p:sp>
        <p:sp>
          <p:nvSpPr>
            <p:cNvPr id="13" name="文本框 12"/>
            <p:cNvSpPr txBox="1"/>
            <p:nvPr/>
          </p:nvSpPr>
          <p:spPr>
            <a:xfrm>
              <a:off x="935989" y="2086991"/>
              <a:ext cx="10080000" cy="874407"/>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cs typeface="微软雅黑" panose="020B0503020204020204" charset="-122"/>
                  <a:sym typeface="+mn-ea"/>
                </a:rPr>
                <a:t>选取</a:t>
              </a:r>
              <a:r>
                <a:rPr lang="en-US" altLang="zh-CN" dirty="0">
                  <a:solidFill>
                    <a:prstClr val="black"/>
                  </a:solidFill>
                  <a:cs typeface="微软雅黑" panose="020B0503020204020204" charset="-122"/>
                  <a:sym typeface="+mn-ea"/>
                </a:rPr>
                <a:t>MLP</a:t>
              </a:r>
              <a:r>
                <a:rPr kumimoji="0" lang="zh-CN" altLang="en-US" sz="1800" b="0" i="0" u="none" strike="noStrike" kern="1200" cap="none" spc="0" normalizeH="0" baseline="0" noProof="0" dirty="0">
                  <a:ln>
                    <a:noFill/>
                  </a:ln>
                  <a:solidFill>
                    <a:prstClr val="black"/>
                  </a:solidFill>
                  <a:effectLst/>
                  <a:uLnTx/>
                  <a:uFillTx/>
                  <a:cs typeface="微软雅黑" panose="020B0503020204020204" charset="-122"/>
                  <a:sym typeface="+mn-ea"/>
                </a:rPr>
                <a:t>神经网络模型预报数据和实况数据（经纬度路径、中心 气压、最大风速），预报数据作为模型的输入，实况数据作为真值标签数据。训练集：测试集</a:t>
              </a:r>
              <a:r>
                <a:rPr kumimoji="0" lang="en-US" altLang="zh-CN" sz="1800" b="0" i="0" u="none" strike="noStrike" kern="1200" cap="none" spc="0" normalizeH="0" baseline="0" noProof="0" dirty="0">
                  <a:ln>
                    <a:noFill/>
                  </a:ln>
                  <a:solidFill>
                    <a:prstClr val="black"/>
                  </a:solidFill>
                  <a:effectLst/>
                  <a:uLnTx/>
                  <a:uFillTx/>
                  <a:cs typeface="微软雅黑" panose="020B0503020204020204" charset="-122"/>
                  <a:sym typeface="+mn-ea"/>
                </a:rPr>
                <a:t>=3:1</a:t>
              </a:r>
              <a:r>
                <a:rPr kumimoji="0" lang="zh-CN" altLang="en-US" sz="1800" b="0" i="0" u="none" strike="noStrike" kern="1200" cap="none" spc="0" normalizeH="0" baseline="0" noProof="0" dirty="0">
                  <a:ln>
                    <a:noFill/>
                  </a:ln>
                  <a:solidFill>
                    <a:prstClr val="black"/>
                  </a:solidFill>
                  <a:effectLst/>
                  <a:uLnTx/>
                  <a:uFillTx/>
                  <a:cs typeface="微软雅黑" panose="020B0503020204020204" charset="-122"/>
                  <a:sym typeface="+mn-ea"/>
                </a:rPr>
                <a:t>。</a:t>
              </a:r>
              <a:endParaRPr kumimoji="0" sz="1800" b="0" i="0" u="none" strike="noStrike" kern="1200" cap="none" spc="0" normalizeH="0" baseline="0" noProof="0" dirty="0">
                <a:ln>
                  <a:noFill/>
                </a:ln>
                <a:solidFill>
                  <a:prstClr val="black"/>
                </a:solidFill>
                <a:effectLst/>
                <a:uLnTx/>
                <a:uFillTx/>
                <a:cs typeface="微软雅黑" panose="020B0503020204020204" charset="-122"/>
                <a:sym typeface="+mn-ea"/>
              </a:endParaRPr>
            </a:p>
          </p:txBody>
        </p:sp>
      </p:grpSp>
      <p:grpSp>
        <p:nvGrpSpPr>
          <p:cNvPr id="12" name="组合 11"/>
          <p:cNvGrpSpPr/>
          <p:nvPr/>
        </p:nvGrpSpPr>
        <p:grpSpPr>
          <a:xfrm>
            <a:off x="852001" y="2901462"/>
            <a:ext cx="10080000" cy="1336797"/>
            <a:chOff x="935989" y="1626075"/>
            <a:chExt cx="10080000" cy="1336797"/>
          </a:xfrm>
        </p:grpSpPr>
        <p:sp>
          <p:nvSpPr>
            <p:cNvPr id="15" name="文本框 14"/>
            <p:cNvSpPr txBox="1"/>
            <p:nvPr/>
          </p:nvSpPr>
          <p:spPr>
            <a:xfrm>
              <a:off x="935989" y="1626075"/>
              <a:ext cx="10080000" cy="46037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球面距离</a:t>
              </a:r>
            </a:p>
          </p:txBody>
        </p:sp>
        <p:sp>
          <p:nvSpPr>
            <p:cNvPr id="16" name="文本框 15"/>
            <p:cNvSpPr txBox="1"/>
            <p:nvPr/>
          </p:nvSpPr>
          <p:spPr>
            <a:xfrm>
              <a:off x="935989" y="2086991"/>
              <a:ext cx="10080000" cy="875881"/>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srgbClr val="FF0000"/>
                  </a:solidFill>
                  <a:effectLst/>
                  <a:uLnTx/>
                  <a:uFillTx/>
                  <a:cs typeface="+mn-cs"/>
                  <a:sym typeface="+mn-ea"/>
                </a:rPr>
                <a:t>半正矢公式：</a:t>
              </a:r>
              <a:r>
                <a:rPr kumimoji="0" lang="zh-CN" altLang="en-US" sz="1800" b="0" i="0" u="none" strike="noStrike" kern="1200" cap="none" spc="0" normalizeH="0" baseline="0" noProof="0" dirty="0">
                  <a:ln>
                    <a:noFill/>
                  </a:ln>
                  <a:solidFill>
                    <a:prstClr val="black"/>
                  </a:solidFill>
                  <a:effectLst/>
                  <a:uLnTx/>
                  <a:uFillTx/>
                  <a:cs typeface="+mn-cs"/>
                  <a:sym typeface="+mn-ea"/>
                </a:rPr>
                <a:t>已知地球上的两个点</a:t>
              </a:r>
              <a:r>
                <a:rPr kumimoji="0" lang="en" altLang="zh-CN" sz="1800" b="0" i="0" u="none" strike="noStrike" kern="1200" cap="none" spc="0" normalizeH="0" baseline="0" noProof="0" dirty="0">
                  <a:ln>
                    <a:noFill/>
                  </a:ln>
                  <a:solidFill>
                    <a:prstClr val="black"/>
                  </a:solidFill>
                  <a:effectLst/>
                  <a:uLnTx/>
                  <a:uFillTx/>
                  <a:cs typeface="+mn-cs"/>
                  <a:sym typeface="+mn-ea"/>
                </a:rPr>
                <a:t>A</a:t>
              </a:r>
              <a:r>
                <a:rPr kumimoji="0" lang="zh-CN" altLang="en-US" sz="1800" b="0" i="0" u="none" strike="noStrike" kern="1200" cap="none" spc="0" normalizeH="0" baseline="0" noProof="0" dirty="0">
                  <a:ln>
                    <a:noFill/>
                  </a:ln>
                  <a:solidFill>
                    <a:prstClr val="black"/>
                  </a:solidFill>
                  <a:effectLst/>
                  <a:uLnTx/>
                  <a:uFillTx/>
                  <a:cs typeface="+mn-cs"/>
                  <a:sym typeface="+mn-ea"/>
                </a:rPr>
                <a:t>和</a:t>
              </a:r>
              <a:r>
                <a:rPr kumimoji="0" lang="en" altLang="zh-CN" sz="1800" b="0" i="0" u="none" strike="noStrike" kern="1200" cap="none" spc="0" normalizeH="0" baseline="0" noProof="0" dirty="0">
                  <a:ln>
                    <a:noFill/>
                  </a:ln>
                  <a:solidFill>
                    <a:prstClr val="black"/>
                  </a:solidFill>
                  <a:effectLst/>
                  <a:uLnTx/>
                  <a:uFillTx/>
                  <a:cs typeface="+mn-cs"/>
                  <a:sym typeface="+mn-ea"/>
                </a:rPr>
                <a:t>B </a:t>
              </a:r>
              <a:r>
                <a:rPr kumimoji="0" lang="zh-CN" altLang="en" sz="1800" b="0" i="0" u="none" strike="noStrike" kern="1200" cap="none" spc="0" normalizeH="0" baseline="0" noProof="0" dirty="0">
                  <a:ln>
                    <a:noFill/>
                  </a:ln>
                  <a:solidFill>
                    <a:prstClr val="black"/>
                  </a:solidFill>
                  <a:effectLst/>
                  <a:uLnTx/>
                  <a:uFillTx/>
                  <a:cs typeface="+mn-cs"/>
                  <a:sym typeface="+mn-ea"/>
                </a:rPr>
                <a:t>，</a:t>
              </a:r>
              <a:r>
                <a:rPr kumimoji="0" lang="zh-CN" altLang="en-US" sz="1800" b="0" i="0" u="none" strike="noStrike" kern="1200" cap="none" spc="0" normalizeH="0" baseline="0" noProof="0" dirty="0">
                  <a:ln>
                    <a:noFill/>
                  </a:ln>
                  <a:solidFill>
                    <a:prstClr val="black"/>
                  </a:solidFill>
                  <a:effectLst/>
                  <a:uLnTx/>
                  <a:uFillTx/>
                  <a:cs typeface="+mn-cs"/>
                  <a:sym typeface="+mn-ea"/>
                </a:rPr>
                <a:t>现在我们想知道这两点之间的最短距离。地球可以近似看作为一个球体，那么</a:t>
              </a:r>
              <a:r>
                <a:rPr kumimoji="0" lang="en" altLang="zh-CN" sz="1800" b="0" i="0" u="none" strike="noStrike" kern="1200" cap="none" spc="0" normalizeH="0" baseline="0" noProof="0" dirty="0">
                  <a:ln>
                    <a:noFill/>
                  </a:ln>
                  <a:solidFill>
                    <a:prstClr val="black"/>
                  </a:solidFill>
                  <a:effectLst/>
                  <a:uLnTx/>
                  <a:uFillTx/>
                  <a:cs typeface="+mn-cs"/>
                  <a:sym typeface="+mn-ea"/>
                </a:rPr>
                <a:t>AB</a:t>
              </a:r>
              <a:r>
                <a:rPr kumimoji="0" lang="zh-CN" altLang="en-US" sz="1800" b="0" i="0" u="none" strike="noStrike" kern="1200" cap="none" spc="0" normalizeH="0" baseline="0" noProof="0" dirty="0">
                  <a:ln>
                    <a:noFill/>
                  </a:ln>
                  <a:solidFill>
                    <a:prstClr val="black"/>
                  </a:solidFill>
                  <a:effectLst/>
                  <a:uLnTx/>
                  <a:uFillTx/>
                  <a:cs typeface="+mn-cs"/>
                  <a:sym typeface="+mn-ea"/>
                </a:rPr>
                <a:t>间的最短距离就是过</a:t>
              </a:r>
              <a:r>
                <a:rPr kumimoji="0" lang="en" altLang="zh-CN" sz="1800" b="0" i="0" u="none" strike="noStrike" kern="1200" cap="none" spc="0" normalizeH="0" baseline="0" noProof="0" dirty="0">
                  <a:ln>
                    <a:noFill/>
                  </a:ln>
                  <a:solidFill>
                    <a:prstClr val="black"/>
                  </a:solidFill>
                  <a:effectLst/>
                  <a:uLnTx/>
                  <a:uFillTx/>
                  <a:cs typeface="+mn-cs"/>
                  <a:sym typeface="+mn-ea"/>
                </a:rPr>
                <a:t>AB</a:t>
              </a:r>
              <a:r>
                <a:rPr kumimoji="0" lang="zh-CN" altLang="en-US" sz="1800" b="0" i="0" u="none" strike="noStrike" kern="1200" cap="none" spc="0" normalizeH="0" baseline="0" noProof="0" dirty="0">
                  <a:ln>
                    <a:noFill/>
                  </a:ln>
                  <a:solidFill>
                    <a:prstClr val="black"/>
                  </a:solidFill>
                  <a:effectLst/>
                  <a:uLnTx/>
                  <a:uFillTx/>
                  <a:cs typeface="+mn-cs"/>
                  <a:sym typeface="+mn-ea"/>
                </a:rPr>
                <a:t>两点的大圆圆弧。</a:t>
              </a:r>
            </a:p>
          </p:txBody>
        </p:sp>
      </p:grpSp>
      <p:pic>
        <p:nvPicPr>
          <p:cNvPr id="6" name="图片 5">
            <a:extLst>
              <a:ext uri="{FF2B5EF4-FFF2-40B4-BE49-F238E27FC236}">
                <a16:creationId xmlns:a16="http://schemas.microsoft.com/office/drawing/2014/main" id="{510F3C57-D4C4-7BEB-F86F-A69E2F1D3766}"/>
              </a:ext>
            </a:extLst>
          </p:cNvPr>
          <p:cNvPicPr>
            <a:picLocks noChangeAspect="1"/>
          </p:cNvPicPr>
          <p:nvPr/>
        </p:nvPicPr>
        <p:blipFill rotWithShape="1">
          <a:blip r:embed="rId2">
            <a:extLst>
              <a:ext uri="{28A0092B-C50C-407E-A947-70E740481C1C}">
                <a14:useLocalDpi xmlns:a14="http://schemas.microsoft.com/office/drawing/2010/main" val="0"/>
              </a:ext>
            </a:extLst>
          </a:blip>
          <a:srcRect b="5525"/>
          <a:stretch/>
        </p:blipFill>
        <p:spPr bwMode="auto">
          <a:xfrm>
            <a:off x="4433274" y="4426925"/>
            <a:ext cx="2413000" cy="2171700"/>
          </a:xfrm>
          <a:prstGeom prst="rect">
            <a:avLst/>
          </a:prstGeom>
          <a:ln>
            <a:noFill/>
          </a:ln>
          <a:extLst>
            <a:ext uri="{53640926-AAD7-44D8-BBD7-CCE9431645EC}">
              <a14:shadowObscured xmlns:a14="http://schemas.microsoft.com/office/drawing/2010/main"/>
            </a:ext>
          </a:extLst>
        </p:spPr>
      </p:pic>
      <p:sp>
        <p:nvSpPr>
          <p:cNvPr id="7" name="矩形 6">
            <a:extLst>
              <a:ext uri="{FF2B5EF4-FFF2-40B4-BE49-F238E27FC236}">
                <a16:creationId xmlns:a16="http://schemas.microsoft.com/office/drawing/2014/main" id="{1E00000A-4292-7AB6-8786-8108FB7FE338}"/>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8" name="矩形 7">
            <a:extLst>
              <a:ext uri="{FF2B5EF4-FFF2-40B4-BE49-F238E27FC236}">
                <a16:creationId xmlns:a16="http://schemas.microsoft.com/office/drawing/2014/main" id="{A5888714-B0D9-A589-97D6-06506103591A}"/>
              </a:ext>
            </a:extLst>
          </p:cNvPr>
          <p:cNvSpPr/>
          <p:nvPr/>
        </p:nvSpPr>
        <p:spPr>
          <a:xfrm>
            <a:off x="5639774"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随机森林修正</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a:extLst>
              <a:ext uri="{FF2B5EF4-FFF2-40B4-BE49-F238E27FC236}">
                <a16:creationId xmlns:a16="http://schemas.microsoft.com/office/drawing/2014/main" id="{11AAF956-34A7-ED4E-C05D-33E4A8DB27F3}"/>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10" name="矩形 9">
            <a:extLst>
              <a:ext uri="{FF2B5EF4-FFF2-40B4-BE49-F238E27FC236}">
                <a16:creationId xmlns:a16="http://schemas.microsoft.com/office/drawing/2014/main" id="{2064C122-7593-190E-03C0-4630211DCEB0}"/>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C9AF5900-3A94-E015-8B67-39F8CF4FA127}"/>
              </a:ext>
            </a:extLst>
          </p:cNvPr>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8" name="矩形 17">
            <a:extLst>
              <a:ext uri="{FF2B5EF4-FFF2-40B4-BE49-F238E27FC236}">
                <a16:creationId xmlns:a16="http://schemas.microsoft.com/office/drawing/2014/main" id="{78534A24-2D6D-CB52-55A7-0492A9537F26}"/>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数据处理</a:t>
            </a:r>
            <a:endParaRPr lang="en-US" altLang="zh-CN"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DC337B2-F023-4387-B7AC-7E2337383328}"/>
              </a:ext>
            </a:extLst>
          </p:cNvPr>
          <p:cNvGrpSpPr/>
          <p:nvPr/>
        </p:nvGrpSpPr>
        <p:grpSpPr>
          <a:xfrm>
            <a:off x="852001" y="1422433"/>
            <a:ext cx="10080000" cy="4660784"/>
            <a:chOff x="935989" y="1626075"/>
            <a:chExt cx="10080000" cy="4660784"/>
          </a:xfrm>
        </p:grpSpPr>
        <p:sp>
          <p:nvSpPr>
            <p:cNvPr id="5" name="文本框 4"/>
            <p:cNvSpPr txBox="1"/>
            <p:nvPr/>
          </p:nvSpPr>
          <p:spPr>
            <a:xfrm>
              <a:off x="935989" y="1626075"/>
              <a:ext cx="10080000" cy="46037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特征选择</a:t>
              </a:r>
            </a:p>
          </p:txBody>
        </p:sp>
        <p:sp>
          <p:nvSpPr>
            <p:cNvPr id="13" name="文本框 12"/>
            <p:cNvSpPr txBox="1"/>
            <p:nvPr/>
          </p:nvSpPr>
          <p:spPr>
            <a:xfrm>
              <a:off x="935989" y="2086991"/>
              <a:ext cx="10080000" cy="4199868"/>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cs typeface="+mn-cs"/>
                  <a:sym typeface="+mn-ea"/>
                </a:rPr>
                <a:t>在原有的数据上，我们可以增加一些时间特征：年、月、等</a:t>
              </a:r>
              <a:endParaRPr kumimoji="0" lang="en-US" altLang="zh-CN" sz="1800" b="0" i="0" u="none" strike="noStrike" kern="1200" cap="none" spc="0" normalizeH="0" baseline="0" noProof="0" dirty="0">
                <a:ln>
                  <a:noFill/>
                </a:ln>
                <a:solidFill>
                  <a:prstClr val="black"/>
                </a:solidFill>
                <a:effectLst/>
                <a:uLnTx/>
                <a:uFillTx/>
                <a:cs typeface="+mn-cs"/>
                <a:sym typeface="+mn-ea"/>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cs typeface="+mn-cs"/>
                  <a:sym typeface="+mn-ea"/>
                </a:rPr>
                <a:t>根据随机森林模型返回的特征重要性排序，最大风速和经度的特征比较重要，而我们构造的几个时间相关的特征重要性都比较低。</a:t>
              </a:r>
              <a:endParaRPr kumimoji="0" lang="en-US" altLang="zh-CN" sz="1800" b="0" i="0" u="none" strike="noStrike" kern="1200" cap="none" spc="0" normalizeH="0" baseline="0" noProof="0" dirty="0">
                <a:ln>
                  <a:noFill/>
                </a:ln>
                <a:solidFill>
                  <a:prstClr val="black"/>
                </a:solidFill>
                <a:effectLst/>
                <a:uLnTx/>
                <a:uFillTx/>
                <a:cs typeface="+mn-cs"/>
                <a:sym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cs typeface="+mn-cs"/>
                  <a:sym typeface="+mn-ea"/>
                </a:rPr>
                <a:t>                                                                                                        最大风速</a:t>
              </a:r>
              <a:endParaRPr kumimoji="0" lang="en-US" altLang="zh-CN" sz="1800" b="1" i="0" u="none" strike="noStrike" kern="1200" cap="none" spc="0" normalizeH="0" baseline="0" noProof="0" dirty="0">
                <a:ln>
                  <a:noFill/>
                </a:ln>
                <a:solidFill>
                  <a:srgbClr val="FF0000"/>
                </a:solidFill>
                <a:effectLst/>
                <a:uLnTx/>
                <a:uFillTx/>
                <a:cs typeface="+mn-cs"/>
                <a:sym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cs typeface="+mn-cs"/>
                  <a:sym typeface="+mn-ea"/>
                </a:rPr>
                <a:t>       </a:t>
              </a:r>
              <a:r>
                <a:rPr kumimoji="0" lang="en-US" altLang="zh-CN" sz="1800" b="1" i="0" u="none" strike="noStrike" kern="1200" cap="none" spc="0" normalizeH="0" baseline="0" noProof="0" dirty="0">
                  <a:ln>
                    <a:noFill/>
                  </a:ln>
                  <a:solidFill>
                    <a:srgbClr val="FF0000"/>
                  </a:solidFill>
                  <a:effectLst/>
                  <a:uLnTx/>
                  <a:uFillTx/>
                  <a:cs typeface="+mn-cs"/>
                  <a:sym typeface="+mn-ea"/>
                </a:rPr>
                <a:t>	</a:t>
              </a:r>
              <a:r>
                <a:rPr kumimoji="0" lang="zh-CN" altLang="en-US" sz="1800" b="1" i="0" u="none" strike="noStrike" kern="1200" cap="none" spc="0" normalizeH="0" baseline="0" noProof="0" dirty="0">
                  <a:ln>
                    <a:noFill/>
                  </a:ln>
                  <a:solidFill>
                    <a:srgbClr val="FF0000"/>
                  </a:solidFill>
                  <a:effectLst/>
                  <a:uLnTx/>
                  <a:uFillTx/>
                  <a:cs typeface="+mn-cs"/>
                  <a:sym typeface="+mn-ea"/>
                </a:rPr>
                <a:t>“特征重要性”</a:t>
              </a:r>
              <a:r>
                <a:rPr kumimoji="0" lang="zh-CN" altLang="en-US" sz="1800" b="0" i="0" u="none" strike="noStrike" kern="1200" cap="none" spc="0" normalizeH="0" baseline="0" noProof="0" dirty="0">
                  <a:ln>
                    <a:noFill/>
                  </a:ln>
                  <a:solidFill>
                    <a:prstClr val="black"/>
                  </a:solidFill>
                  <a:effectLst/>
                  <a:uLnTx/>
                  <a:uFillTx/>
                  <a:cs typeface="+mn-cs"/>
                  <a:sym typeface="+mn-ea"/>
                </a:rPr>
                <a:t>排序：                                           </a:t>
              </a:r>
              <a:r>
                <a:rPr kumimoji="0" lang="zh-CN" altLang="en-US" sz="1800" b="1" i="0" u="none" strike="noStrike" kern="1200" cap="none" spc="0" normalizeH="0" baseline="0" noProof="0" dirty="0">
                  <a:ln>
                    <a:noFill/>
                  </a:ln>
                  <a:solidFill>
                    <a:srgbClr val="FF0000"/>
                  </a:solidFill>
                  <a:effectLst/>
                  <a:uLnTx/>
                  <a:uFillTx/>
                  <a:cs typeface="+mn-cs"/>
                  <a:sym typeface="+mn-ea"/>
                </a:rPr>
                <a:t>经度</a:t>
              </a:r>
              <a:endParaRPr kumimoji="0" lang="en-US" altLang="zh-CN" sz="1800" b="1" i="0" u="none" strike="noStrike" kern="1200" cap="none" spc="0" normalizeH="0" baseline="0" noProof="0" dirty="0">
                <a:ln>
                  <a:noFill/>
                </a:ln>
                <a:solidFill>
                  <a:srgbClr val="FF0000"/>
                </a:solidFill>
                <a:effectLst/>
                <a:uLnTx/>
                <a:uFillTx/>
                <a:cs typeface="+mn-cs"/>
                <a:sym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cs typeface="+mn-cs"/>
                  <a:sym typeface="+mn-ea"/>
                </a:rPr>
                <a:t>                                                                                              </a:t>
              </a:r>
              <a:endParaRPr kumimoji="0" lang="en-US" altLang="zh-CN" sz="1800" b="1" i="0" u="none" strike="noStrike" kern="1200" cap="none" spc="0" normalizeH="0" baseline="0" noProof="0" dirty="0">
                <a:ln>
                  <a:noFill/>
                </a:ln>
                <a:solidFill>
                  <a:srgbClr val="FF0000"/>
                </a:solidFill>
                <a:effectLst/>
                <a:uLnTx/>
                <a:uFillTx/>
                <a:cs typeface="+mn-cs"/>
                <a:sym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cs typeface="+mn-cs"/>
                  <a:sym typeface="+mn-ea"/>
                </a:rPr>
                <a:t>                                                                                                        纬度</a:t>
              </a:r>
              <a:endParaRPr kumimoji="0" lang="en-US" altLang="zh-CN" sz="1800" b="1" i="0" u="none" strike="noStrike" kern="1200" cap="none" spc="0" normalizeH="0" baseline="0" noProof="0" dirty="0">
                <a:ln>
                  <a:noFill/>
                </a:ln>
                <a:solidFill>
                  <a:srgbClr val="FF0000"/>
                </a:solidFill>
                <a:effectLst/>
                <a:uLnTx/>
                <a:uFillTx/>
                <a:cs typeface="+mn-cs"/>
                <a:sym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cs typeface="+mn-cs"/>
                  <a:sym typeface="+mn-ea"/>
                </a:rPr>
                <a:t>                                                                                                        中心气压</a:t>
              </a:r>
              <a:endParaRPr kumimoji="0" lang="en-US" altLang="zh-CN" sz="1800" b="1" i="0" u="none" strike="noStrike" kern="1200" cap="none" spc="0" normalizeH="0" baseline="0" noProof="0" dirty="0">
                <a:ln>
                  <a:noFill/>
                </a:ln>
                <a:solidFill>
                  <a:srgbClr val="FF0000"/>
                </a:solidFill>
                <a:effectLst/>
                <a:uLnTx/>
                <a:uFillTx/>
                <a:cs typeface="+mn-cs"/>
                <a:sym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cs typeface="+mn-cs"/>
                  <a:sym typeface="+mn-ea"/>
                </a:rPr>
                <a:t>                                                                                                        月份</a:t>
              </a:r>
              <a:endParaRPr kumimoji="0" lang="en-US" altLang="zh-CN" sz="1800" b="1" i="0" u="none" strike="noStrike" kern="1200" cap="none" spc="0" normalizeH="0" baseline="0" noProof="0" dirty="0">
                <a:ln>
                  <a:noFill/>
                </a:ln>
                <a:solidFill>
                  <a:srgbClr val="FF0000"/>
                </a:solidFill>
                <a:effectLst/>
                <a:uLnTx/>
                <a:uFillTx/>
                <a:cs typeface="+mn-cs"/>
                <a:sym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cs typeface="+mn-cs"/>
                  <a:sym typeface="+mn-ea"/>
                </a:rPr>
                <a:t>                                                                                                        时刻</a:t>
              </a:r>
              <a:endParaRPr kumimoji="0" lang="en-US" altLang="zh-CN" sz="1800" b="1" i="0" u="none" strike="noStrike" kern="1200" cap="none" spc="0" normalizeH="0" baseline="0" noProof="0" dirty="0">
                <a:ln>
                  <a:noFill/>
                </a:ln>
                <a:solidFill>
                  <a:srgbClr val="FF0000"/>
                </a:solidFill>
                <a:effectLst/>
                <a:uLnTx/>
                <a:uFillTx/>
                <a:cs typeface="+mn-cs"/>
                <a:sym typeface="+mn-ea"/>
              </a:endParaRPr>
            </a:p>
          </p:txBody>
        </p:sp>
      </p:grpSp>
      <p:sp>
        <p:nvSpPr>
          <p:cNvPr id="6" name="下箭头 5">
            <a:extLst>
              <a:ext uri="{FF2B5EF4-FFF2-40B4-BE49-F238E27FC236}">
                <a16:creationId xmlns:a16="http://schemas.microsoft.com/office/drawing/2014/main" id="{F7178735-E0D2-9853-A423-A83E479F5E09}"/>
              </a:ext>
            </a:extLst>
          </p:cNvPr>
          <p:cNvSpPr/>
          <p:nvPr/>
        </p:nvSpPr>
        <p:spPr>
          <a:xfrm>
            <a:off x="8018584" y="3651738"/>
            <a:ext cx="1023697" cy="189327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7" name="矩形 6">
            <a:extLst>
              <a:ext uri="{FF2B5EF4-FFF2-40B4-BE49-F238E27FC236}">
                <a16:creationId xmlns:a16="http://schemas.microsoft.com/office/drawing/2014/main" id="{DFD9A5B4-DD63-14C2-CB37-BD7F0C0E6A2D}"/>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8" name="矩形 7">
            <a:extLst>
              <a:ext uri="{FF2B5EF4-FFF2-40B4-BE49-F238E27FC236}">
                <a16:creationId xmlns:a16="http://schemas.microsoft.com/office/drawing/2014/main" id="{65F00B92-4AB1-6C60-D02E-EFBA5991B771}"/>
              </a:ext>
            </a:extLst>
          </p:cNvPr>
          <p:cNvSpPr/>
          <p:nvPr/>
        </p:nvSpPr>
        <p:spPr>
          <a:xfrm>
            <a:off x="5646982" y="14829"/>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随机森林修正</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a:extLst>
              <a:ext uri="{FF2B5EF4-FFF2-40B4-BE49-F238E27FC236}">
                <a16:creationId xmlns:a16="http://schemas.microsoft.com/office/drawing/2014/main" id="{78EA86CB-BC18-BFFC-7F06-87FFB6256125}"/>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10" name="矩形 9">
            <a:extLst>
              <a:ext uri="{FF2B5EF4-FFF2-40B4-BE49-F238E27FC236}">
                <a16:creationId xmlns:a16="http://schemas.microsoft.com/office/drawing/2014/main" id="{48D8E811-98E4-C5E4-5D97-CA98DE259E85}"/>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EFDFBA32-78A4-9316-C1BD-94129626D163}"/>
              </a:ext>
            </a:extLst>
          </p:cNvPr>
          <p:cNvPicPr>
            <a:picLocks noChangeAspect="1"/>
          </p:cNvPicPr>
          <p:nvPr/>
        </p:nvPicPr>
        <p:blipFill rotWithShape="1">
          <a:blip r:embed="rId2">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5" name="矩形 14">
            <a:extLst>
              <a:ext uri="{FF2B5EF4-FFF2-40B4-BE49-F238E27FC236}">
                <a16:creationId xmlns:a16="http://schemas.microsoft.com/office/drawing/2014/main" id="{140E1505-70ED-DA71-2647-81CFF71E37EF}"/>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特征选择</a:t>
            </a:r>
            <a:endParaRPr lang="en-US" altLang="zh-CN"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54543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DC337B2-F023-4387-B7AC-7E2337383328}"/>
              </a:ext>
            </a:extLst>
          </p:cNvPr>
          <p:cNvGrpSpPr/>
          <p:nvPr/>
        </p:nvGrpSpPr>
        <p:grpSpPr>
          <a:xfrm>
            <a:off x="852001" y="1422974"/>
            <a:ext cx="10080000" cy="2167253"/>
            <a:chOff x="935989" y="1626616"/>
            <a:chExt cx="10080000" cy="2167253"/>
          </a:xfrm>
        </p:grpSpPr>
        <p:sp>
          <p:nvSpPr>
            <p:cNvPr id="5" name="文本框 4"/>
            <p:cNvSpPr txBox="1"/>
            <p:nvPr/>
          </p:nvSpPr>
          <p:spPr>
            <a:xfrm>
              <a:off x="935989" y="1626616"/>
              <a:ext cx="10080000" cy="46037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5.3.1</a:t>
              </a:r>
              <a:r>
                <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 总体修正结果</a:t>
              </a:r>
            </a:p>
          </p:txBody>
        </p:sp>
        <p:sp>
          <p:nvSpPr>
            <p:cNvPr id="13" name="文本框 12"/>
            <p:cNvSpPr txBox="1"/>
            <p:nvPr/>
          </p:nvSpPr>
          <p:spPr>
            <a:xfrm>
              <a:off x="935989" y="2086991"/>
              <a:ext cx="10080000" cy="1706878"/>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lvl="0">
                <a:lnSpc>
                  <a:spcPct val="150000"/>
                </a:lnSpc>
                <a:defRPr/>
              </a:pPr>
              <a:r>
                <a:rPr kumimoji="1" lang="zh-CN" altLang="en-US" dirty="0">
                  <a:solidFill>
                    <a:prstClr val="black"/>
                  </a:solidFill>
                </a:rPr>
                <a:t> 在测试集上我们得到随机森林修正结果如下：</a:t>
              </a:r>
              <a:endParaRPr kumimoji="1" lang="en-US" altLang="zh-CN" dirty="0">
                <a:solidFill>
                  <a:prstClr val="black"/>
                </a:solidFill>
              </a:endParaRPr>
            </a:p>
            <a:p>
              <a:pPr marL="285750" lvl="0" indent="-285750">
                <a:lnSpc>
                  <a:spcPct val="150000"/>
                </a:lnSpc>
                <a:buFont typeface="Arial" panose="020B0604020202020204" pitchFamily="34" charset="0"/>
                <a:buChar char="•"/>
                <a:defRPr/>
              </a:pPr>
              <a:r>
                <a:rPr lang="zh-CN" altLang="zh-CN" kern="0" dirty="0">
                  <a:solidFill>
                    <a:srgbClr val="000000"/>
                  </a:solidFill>
                  <a:cs typeface="宋体" panose="02010600030101010101" pitchFamily="2" charset="-122"/>
                </a:rPr>
                <a:t>台风路径</a:t>
              </a:r>
              <a:r>
                <a:rPr lang="zh-CN" altLang="en-US" kern="0" dirty="0">
                  <a:solidFill>
                    <a:srgbClr val="000000"/>
                  </a:solidFill>
                  <a:cs typeface="宋体" panose="02010600030101010101" pitchFamily="2" charset="-122"/>
                </a:rPr>
                <a:t>预测</a:t>
              </a:r>
              <a:r>
                <a:rPr lang="zh-CN" altLang="zh-CN" kern="0" dirty="0">
                  <a:solidFill>
                    <a:srgbClr val="000000"/>
                  </a:solidFill>
                  <a:cs typeface="宋体" panose="02010600030101010101" pitchFamily="2" charset="-122"/>
                </a:rPr>
                <a:t>误差降低了 </a:t>
              </a:r>
              <a:r>
                <a:rPr lang="zh-CN" altLang="en-US" kern="0" dirty="0">
                  <a:solidFill>
                    <a:srgbClr val="000000"/>
                  </a:solidFill>
                  <a:cs typeface="宋体" panose="02010600030101010101" pitchFamily="2" charset="-122"/>
                </a:rPr>
                <a:t>：</a:t>
              </a:r>
              <a:r>
                <a:rPr lang="en-US" altLang="zh-CN" b="1" kern="0" dirty="0">
                  <a:solidFill>
                    <a:srgbClr val="FF0000"/>
                  </a:solidFill>
                  <a:cs typeface="宋体" panose="02010600030101010101" pitchFamily="2" charset="-122"/>
                </a:rPr>
                <a:t>36.2%</a:t>
              </a:r>
              <a:endParaRPr lang="en-US" altLang="zh-CN" b="1" kern="0" dirty="0">
                <a:solidFill>
                  <a:srgbClr val="000000"/>
                </a:solidFill>
                <a:cs typeface="宋体" panose="02010600030101010101" pitchFamily="2" charset="-122"/>
              </a:endParaRPr>
            </a:p>
            <a:p>
              <a:pPr marL="285750" lvl="0" indent="-285750">
                <a:lnSpc>
                  <a:spcPct val="150000"/>
                </a:lnSpc>
                <a:buFont typeface="Arial" panose="020B0604020202020204" pitchFamily="34" charset="0"/>
                <a:buChar char="•"/>
                <a:defRPr/>
              </a:pPr>
              <a:r>
                <a:rPr lang="zh-CN" altLang="zh-CN" kern="0" dirty="0">
                  <a:solidFill>
                    <a:srgbClr val="000000"/>
                  </a:solidFill>
                  <a:cs typeface="宋体" panose="02010600030101010101" pitchFamily="2" charset="-122"/>
                </a:rPr>
                <a:t>台风中心气压</a:t>
              </a:r>
              <a:r>
                <a:rPr lang="zh-CN" altLang="en-US" kern="0" dirty="0">
                  <a:solidFill>
                    <a:srgbClr val="000000"/>
                  </a:solidFill>
                  <a:cs typeface="宋体" panose="02010600030101010101" pitchFamily="2" charset="-122"/>
                </a:rPr>
                <a:t>预测误差</a:t>
              </a:r>
              <a:r>
                <a:rPr lang="zh-CN" altLang="zh-CN" kern="0" dirty="0">
                  <a:solidFill>
                    <a:srgbClr val="000000"/>
                  </a:solidFill>
                  <a:cs typeface="宋体" panose="02010600030101010101" pitchFamily="2" charset="-122"/>
                </a:rPr>
                <a:t>降低了 </a:t>
              </a:r>
              <a:r>
                <a:rPr lang="zh-CN" altLang="en-US" kern="0" dirty="0">
                  <a:solidFill>
                    <a:srgbClr val="000000"/>
                  </a:solidFill>
                  <a:cs typeface="宋体" panose="02010600030101010101" pitchFamily="2" charset="-122"/>
                </a:rPr>
                <a:t>：</a:t>
              </a:r>
              <a:r>
                <a:rPr lang="en-US" altLang="zh-CN" b="1" kern="0" dirty="0">
                  <a:solidFill>
                    <a:srgbClr val="FF0000"/>
                  </a:solidFill>
                  <a:cs typeface="宋体" panose="02010600030101010101" pitchFamily="2" charset="-122"/>
                </a:rPr>
                <a:t>52.1%</a:t>
              </a:r>
              <a:endParaRPr lang="en-US" altLang="zh-CN" b="1" kern="0" dirty="0">
                <a:solidFill>
                  <a:srgbClr val="000000"/>
                </a:solidFill>
                <a:cs typeface="宋体" panose="02010600030101010101" pitchFamily="2" charset="-122"/>
              </a:endParaRPr>
            </a:p>
            <a:p>
              <a:pPr marL="285750" lvl="0" indent="-285750">
                <a:lnSpc>
                  <a:spcPct val="150000"/>
                </a:lnSpc>
                <a:buFont typeface="Arial" panose="020B0604020202020204" pitchFamily="34" charset="0"/>
                <a:buChar char="•"/>
                <a:defRPr/>
              </a:pPr>
              <a:r>
                <a:rPr lang="zh-CN" altLang="zh-CN" kern="0" dirty="0">
                  <a:solidFill>
                    <a:srgbClr val="000000"/>
                  </a:solidFill>
                  <a:cs typeface="宋体" panose="02010600030101010101" pitchFamily="2" charset="-122"/>
                </a:rPr>
                <a:t>最大风速</a:t>
              </a:r>
              <a:r>
                <a:rPr lang="zh-CN" altLang="en-US" kern="0" dirty="0">
                  <a:solidFill>
                    <a:srgbClr val="000000"/>
                  </a:solidFill>
                  <a:cs typeface="宋体" panose="02010600030101010101" pitchFamily="2" charset="-122"/>
                </a:rPr>
                <a:t>预测</a:t>
              </a:r>
              <a:r>
                <a:rPr lang="zh-CN" altLang="zh-CN" kern="0" dirty="0">
                  <a:solidFill>
                    <a:srgbClr val="000000"/>
                  </a:solidFill>
                  <a:cs typeface="宋体" panose="02010600030101010101" pitchFamily="2" charset="-122"/>
                </a:rPr>
                <a:t>误差降低了 </a:t>
              </a:r>
              <a:r>
                <a:rPr lang="zh-CN" altLang="en-US" kern="0" dirty="0">
                  <a:solidFill>
                    <a:srgbClr val="000000"/>
                  </a:solidFill>
                  <a:cs typeface="宋体" panose="02010600030101010101" pitchFamily="2" charset="-122"/>
                </a:rPr>
                <a:t>：</a:t>
              </a:r>
              <a:r>
                <a:rPr lang="en-US" altLang="zh-CN" b="1" kern="0" dirty="0">
                  <a:solidFill>
                    <a:srgbClr val="FF0000"/>
                  </a:solidFill>
                  <a:cs typeface="宋体" panose="02010600030101010101" pitchFamily="2" charset="-122"/>
                </a:rPr>
                <a:t>50.3%</a:t>
              </a:r>
              <a:endParaRPr kumimoji="1" lang="zh-CN" altLang="en-US" sz="1400" dirty="0">
                <a:solidFill>
                  <a:prstClr val="black"/>
                </a:solidFill>
              </a:endParaRPr>
            </a:p>
          </p:txBody>
        </p:sp>
      </p:grpSp>
      <p:sp>
        <p:nvSpPr>
          <p:cNvPr id="6" name="矩形 5">
            <a:extLst>
              <a:ext uri="{FF2B5EF4-FFF2-40B4-BE49-F238E27FC236}">
                <a16:creationId xmlns:a16="http://schemas.microsoft.com/office/drawing/2014/main" id="{6173D5A6-362B-7381-D3F7-B9D361E32724}"/>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7" name="矩形 6">
            <a:extLst>
              <a:ext uri="{FF2B5EF4-FFF2-40B4-BE49-F238E27FC236}">
                <a16:creationId xmlns:a16="http://schemas.microsoft.com/office/drawing/2014/main" id="{438D27AA-5747-5747-C66A-FAC7F9F7F798}"/>
              </a:ext>
            </a:extLst>
          </p:cNvPr>
          <p:cNvSpPr/>
          <p:nvPr/>
        </p:nvSpPr>
        <p:spPr>
          <a:xfrm>
            <a:off x="5646982" y="5876"/>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随机森林修正</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a:extLst>
              <a:ext uri="{FF2B5EF4-FFF2-40B4-BE49-F238E27FC236}">
                <a16:creationId xmlns:a16="http://schemas.microsoft.com/office/drawing/2014/main" id="{A501DE99-DCA6-8025-EC97-113478F69809}"/>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12" name="矩形 11">
            <a:extLst>
              <a:ext uri="{FF2B5EF4-FFF2-40B4-BE49-F238E27FC236}">
                <a16:creationId xmlns:a16="http://schemas.microsoft.com/office/drawing/2014/main" id="{535C674E-CF2A-998A-9E9C-60F4BB659660}"/>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03F99F7C-C944-5FA8-0917-DD0ACA9EF7DC}"/>
              </a:ext>
            </a:extLst>
          </p:cNvPr>
          <p:cNvPicPr>
            <a:picLocks noChangeAspect="1"/>
          </p:cNvPicPr>
          <p:nvPr/>
        </p:nvPicPr>
        <p:blipFill rotWithShape="1">
          <a:blip r:embed="rId2">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6" name="矩形 15">
            <a:extLst>
              <a:ext uri="{FF2B5EF4-FFF2-40B4-BE49-F238E27FC236}">
                <a16:creationId xmlns:a16="http://schemas.microsoft.com/office/drawing/2014/main" id="{BAF228B1-321C-E434-F472-27D7BE07B220}"/>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修正结果</a:t>
            </a:r>
            <a:endParaRPr lang="en-US" altLang="zh-CN" b="1" dirty="0">
              <a:solidFill>
                <a:prstClr val="white"/>
              </a:solidFill>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0F0ABCD0-708B-41CC-ABB9-6B01B2888F43}"/>
              </a:ext>
            </a:extLst>
          </p:cNvPr>
          <p:cNvGrpSpPr/>
          <p:nvPr/>
        </p:nvGrpSpPr>
        <p:grpSpPr>
          <a:xfrm>
            <a:off x="852001" y="3931540"/>
            <a:ext cx="10080000" cy="2167253"/>
            <a:chOff x="935989" y="1626616"/>
            <a:chExt cx="10080000" cy="2167253"/>
          </a:xfrm>
        </p:grpSpPr>
        <p:sp>
          <p:nvSpPr>
            <p:cNvPr id="17" name="文本框 16">
              <a:extLst>
                <a:ext uri="{FF2B5EF4-FFF2-40B4-BE49-F238E27FC236}">
                  <a16:creationId xmlns:a16="http://schemas.microsoft.com/office/drawing/2014/main" id="{BCF2F9AB-89CA-4A47-9504-367B9D539EB5}"/>
                </a:ext>
              </a:extLst>
            </p:cNvPr>
            <p:cNvSpPr txBox="1"/>
            <p:nvPr/>
          </p:nvSpPr>
          <p:spPr>
            <a:xfrm>
              <a:off x="935989" y="1626616"/>
              <a:ext cx="10080000" cy="46037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个别台风修正结果</a:t>
              </a:r>
            </a:p>
          </p:txBody>
        </p:sp>
        <p:sp>
          <p:nvSpPr>
            <p:cNvPr id="18" name="文本框 17">
              <a:extLst>
                <a:ext uri="{FF2B5EF4-FFF2-40B4-BE49-F238E27FC236}">
                  <a16:creationId xmlns:a16="http://schemas.microsoft.com/office/drawing/2014/main" id="{F0757895-7250-428D-8513-72A7BA6DFA29}"/>
                </a:ext>
              </a:extLst>
            </p:cNvPr>
            <p:cNvSpPr txBox="1"/>
            <p:nvPr/>
          </p:nvSpPr>
          <p:spPr>
            <a:xfrm>
              <a:off x="935989" y="2086991"/>
              <a:ext cx="10080000" cy="1706878"/>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cs typeface="+mn-cs"/>
                  <a:sym typeface="+mn-ea"/>
                </a:rPr>
                <a:t>     台风“蝴蝶”预测修正结果：</a:t>
              </a:r>
              <a:endParaRPr kumimoji="0" lang="en-US" altLang="zh-CN" sz="1800" b="1" i="0" u="none" strike="noStrike" kern="1200" cap="none" spc="0" normalizeH="0" baseline="0" noProof="0" dirty="0">
                <a:ln>
                  <a:noFill/>
                </a:ln>
                <a:solidFill>
                  <a:srgbClr val="FF0000"/>
                </a:solidFill>
                <a:effectLst/>
                <a:uLnTx/>
                <a:uFillTx/>
                <a:cs typeface="+mn-cs"/>
                <a:sym typeface="+mn-ea"/>
              </a:endParaRPr>
            </a:p>
            <a:p>
              <a:pPr marL="0" marR="0" lvl="0" indent="15240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000000"/>
                  </a:solidFill>
                  <a:effectLst/>
                  <a:uLnTx/>
                  <a:uFillTx/>
                  <a:cs typeface="宋体" panose="02010600030101010101" pitchFamily="2" charset="-122"/>
                </a:rPr>
                <a:t> </a:t>
              </a:r>
              <a:r>
                <a:rPr kumimoji="0" lang="en-US" altLang="zh-CN" sz="1800" b="1" i="0" u="none" strike="noStrike" kern="0" cap="none" spc="0" normalizeH="0" baseline="0" noProof="0" dirty="0">
                  <a:ln>
                    <a:noFill/>
                  </a:ln>
                  <a:solidFill>
                    <a:srgbClr val="000000"/>
                  </a:solidFill>
                  <a:effectLst/>
                  <a:uLnTx/>
                  <a:uFillTx/>
                  <a:cs typeface="宋体" panose="02010600030101010101" pitchFamily="2" charset="-122"/>
                </a:rPr>
                <a:t>·</a:t>
              </a:r>
              <a:r>
                <a:rPr kumimoji="0" lang="zh-CN" altLang="en-US" sz="1800" b="0" i="0" u="none" strike="noStrike" kern="0" cap="none" spc="0" normalizeH="0" baseline="0" noProof="0" dirty="0">
                  <a:ln>
                    <a:noFill/>
                  </a:ln>
                  <a:solidFill>
                    <a:srgbClr val="000000"/>
                  </a:solidFill>
                  <a:effectLst/>
                  <a:uLnTx/>
                  <a:uFillTx/>
                  <a:cs typeface="宋体" panose="02010600030101010101" pitchFamily="2" charset="-122"/>
                </a:rPr>
                <a:t>  </a:t>
              </a:r>
              <a:r>
                <a:rPr kumimoji="0" lang="zh-CN" altLang="zh-CN" sz="1800" b="0" i="0" u="none" strike="noStrike" kern="0" cap="none" spc="0" normalizeH="0" baseline="0" noProof="0" dirty="0">
                  <a:ln>
                    <a:noFill/>
                  </a:ln>
                  <a:solidFill>
                    <a:srgbClr val="000000"/>
                  </a:solidFill>
                  <a:effectLst/>
                  <a:uLnTx/>
                  <a:uFillTx/>
                  <a:cs typeface="宋体" panose="02010600030101010101" pitchFamily="2" charset="-122"/>
                </a:rPr>
                <a:t>台风路径</a:t>
              </a:r>
              <a:r>
                <a:rPr kumimoji="0" lang="zh-CN" altLang="en-US" sz="1800" b="0" i="0" u="none" strike="noStrike" kern="0" cap="none" spc="0" normalizeH="0" baseline="0" noProof="0" dirty="0">
                  <a:ln>
                    <a:noFill/>
                  </a:ln>
                  <a:solidFill>
                    <a:srgbClr val="000000"/>
                  </a:solidFill>
                  <a:effectLst/>
                  <a:uLnTx/>
                  <a:uFillTx/>
                  <a:cs typeface="宋体" panose="02010600030101010101" pitchFamily="2" charset="-122"/>
                </a:rPr>
                <a:t>预测</a:t>
              </a:r>
              <a:r>
                <a:rPr kumimoji="0" lang="zh-CN" altLang="zh-CN" sz="1800" b="0" i="0" u="none" strike="noStrike" kern="0" cap="none" spc="0" normalizeH="0" baseline="0" noProof="0" dirty="0">
                  <a:ln>
                    <a:noFill/>
                  </a:ln>
                  <a:solidFill>
                    <a:srgbClr val="000000"/>
                  </a:solidFill>
                  <a:effectLst/>
                  <a:uLnTx/>
                  <a:uFillTx/>
                  <a:cs typeface="宋体" panose="02010600030101010101" pitchFamily="2" charset="-122"/>
                </a:rPr>
                <a:t>误差降低了 </a:t>
              </a:r>
              <a:r>
                <a:rPr kumimoji="0" lang="zh-CN" altLang="en-US" sz="1800" b="0" i="0" u="none" strike="noStrike" kern="0" cap="none" spc="0" normalizeH="0" baseline="0" noProof="0" dirty="0">
                  <a:ln>
                    <a:noFill/>
                  </a:ln>
                  <a:solidFill>
                    <a:srgbClr val="000000"/>
                  </a:solidFill>
                  <a:effectLst/>
                  <a:uLnTx/>
                  <a:uFillTx/>
                  <a:cs typeface="宋体" panose="02010600030101010101" pitchFamily="2" charset="-122"/>
                </a:rPr>
                <a:t>：</a:t>
              </a:r>
              <a:r>
                <a:rPr kumimoji="0" lang="en-US" altLang="zh-CN" sz="1800" b="1" i="0" u="none" strike="noStrike" kern="0" cap="none" spc="0" normalizeH="0" baseline="0" noProof="0" dirty="0">
                  <a:ln>
                    <a:noFill/>
                  </a:ln>
                  <a:solidFill>
                    <a:srgbClr val="FF0000"/>
                  </a:solidFill>
                  <a:effectLst/>
                  <a:uLnTx/>
                  <a:uFillTx/>
                  <a:cs typeface="宋体" panose="02010600030101010101" pitchFamily="2" charset="-122"/>
                </a:rPr>
                <a:t>49.84%</a:t>
              </a:r>
              <a:endParaRPr kumimoji="0" lang="en-US" altLang="zh-CN" sz="1800" b="1" i="0" u="none" strike="noStrike" kern="0" cap="none" spc="0" normalizeH="0" baseline="0" noProof="0" dirty="0">
                <a:ln>
                  <a:noFill/>
                </a:ln>
                <a:solidFill>
                  <a:srgbClr val="000000"/>
                </a:solidFill>
                <a:effectLst/>
                <a:uLnTx/>
                <a:uFillTx/>
                <a:cs typeface="宋体" panose="02010600030101010101" pitchFamily="2" charset="-122"/>
              </a:endParaRPr>
            </a:p>
            <a:p>
              <a:pPr marL="0" marR="0" lvl="0" indent="152400" algn="ctr" defTabSz="914400" rtl="0" eaLnBrk="1" fontAlgn="auto" latinLnBrk="0" hangingPunct="1">
                <a:lnSpc>
                  <a:spcPct val="150000"/>
                </a:lnSpc>
                <a:spcBef>
                  <a:spcPts val="0"/>
                </a:spcBef>
                <a:spcAft>
                  <a:spcPts val="0"/>
                </a:spcAft>
                <a:buClrTx/>
                <a:buSzTx/>
                <a:buFontTx/>
                <a:buNone/>
                <a:tabLst/>
                <a:defRPr/>
              </a:pPr>
              <a:r>
                <a:rPr lang="en-US" altLang="zh-CN" b="1" kern="0" dirty="0">
                  <a:solidFill>
                    <a:srgbClr val="000000"/>
                  </a:solidFill>
                  <a:cs typeface="宋体" panose="02010600030101010101" pitchFamily="2" charset="-122"/>
                </a:rPr>
                <a:t>        </a:t>
              </a:r>
              <a:r>
                <a:rPr kumimoji="0" lang="zh-CN" altLang="en-US" sz="1800" b="1" i="0" u="none" strike="noStrike" kern="0" cap="none" spc="0" normalizeH="0" baseline="0" noProof="0" dirty="0">
                  <a:ln>
                    <a:noFill/>
                  </a:ln>
                  <a:solidFill>
                    <a:srgbClr val="000000"/>
                  </a:solidFill>
                  <a:effectLst/>
                  <a:uLnTx/>
                  <a:uFillTx/>
                  <a:cs typeface="宋体" panose="02010600030101010101" pitchFamily="2" charset="-122"/>
                </a:rPr>
                <a:t> </a:t>
              </a:r>
              <a:r>
                <a:rPr kumimoji="0" lang="en-US" altLang="zh-CN" sz="1800" b="1" i="0" u="none" strike="noStrike" kern="0" cap="none" spc="0" normalizeH="0" baseline="0" noProof="0" dirty="0">
                  <a:ln>
                    <a:noFill/>
                  </a:ln>
                  <a:solidFill>
                    <a:srgbClr val="000000"/>
                  </a:solidFill>
                  <a:effectLst/>
                  <a:uLnTx/>
                  <a:uFillTx/>
                  <a:cs typeface="宋体" panose="02010600030101010101" pitchFamily="2" charset="-122"/>
                </a:rPr>
                <a:t>·</a:t>
              </a:r>
              <a:r>
                <a:rPr kumimoji="0" lang="zh-CN" altLang="en-US" sz="1800" b="1" i="0" u="none" strike="noStrike" kern="0" cap="none" spc="0" normalizeH="0" baseline="0" noProof="0" dirty="0">
                  <a:ln>
                    <a:noFill/>
                  </a:ln>
                  <a:solidFill>
                    <a:srgbClr val="000000"/>
                  </a:solidFill>
                  <a:effectLst/>
                  <a:uLnTx/>
                  <a:uFillTx/>
                  <a:cs typeface="宋体" panose="02010600030101010101" pitchFamily="2" charset="-122"/>
                </a:rPr>
                <a:t>  </a:t>
              </a:r>
              <a:r>
                <a:rPr kumimoji="0" lang="zh-CN" altLang="zh-CN" sz="1800" b="0" i="0" u="none" strike="noStrike" kern="0" cap="none" spc="0" normalizeH="0" baseline="0" noProof="0" dirty="0">
                  <a:ln>
                    <a:noFill/>
                  </a:ln>
                  <a:solidFill>
                    <a:srgbClr val="000000"/>
                  </a:solidFill>
                  <a:effectLst/>
                  <a:uLnTx/>
                  <a:uFillTx/>
                  <a:cs typeface="宋体" panose="02010600030101010101" pitchFamily="2" charset="-122"/>
                </a:rPr>
                <a:t>台风中心气压</a:t>
              </a:r>
              <a:r>
                <a:rPr kumimoji="0" lang="zh-CN" altLang="en-US" sz="1800" b="0" i="0" u="none" strike="noStrike" kern="0" cap="none" spc="0" normalizeH="0" baseline="0" noProof="0" dirty="0">
                  <a:ln>
                    <a:noFill/>
                  </a:ln>
                  <a:solidFill>
                    <a:srgbClr val="000000"/>
                  </a:solidFill>
                  <a:effectLst/>
                  <a:uLnTx/>
                  <a:uFillTx/>
                  <a:cs typeface="宋体" panose="02010600030101010101" pitchFamily="2" charset="-122"/>
                </a:rPr>
                <a:t>预测误差</a:t>
              </a:r>
              <a:r>
                <a:rPr kumimoji="0" lang="zh-CN" altLang="zh-CN" sz="1800" b="0" i="0" u="none" strike="noStrike" kern="0" cap="none" spc="0" normalizeH="0" baseline="0" noProof="0" dirty="0">
                  <a:ln>
                    <a:noFill/>
                  </a:ln>
                  <a:solidFill>
                    <a:srgbClr val="000000"/>
                  </a:solidFill>
                  <a:effectLst/>
                  <a:uLnTx/>
                  <a:uFillTx/>
                  <a:cs typeface="宋体" panose="02010600030101010101" pitchFamily="2" charset="-122"/>
                </a:rPr>
                <a:t>降低了 </a:t>
              </a:r>
              <a:r>
                <a:rPr kumimoji="0" lang="zh-CN" altLang="en-US" sz="1800" b="0" i="0" u="none" strike="noStrike" kern="0" cap="none" spc="0" normalizeH="0" baseline="0" noProof="0" dirty="0">
                  <a:ln>
                    <a:noFill/>
                  </a:ln>
                  <a:solidFill>
                    <a:srgbClr val="000000"/>
                  </a:solidFill>
                  <a:effectLst/>
                  <a:uLnTx/>
                  <a:uFillTx/>
                  <a:cs typeface="宋体" panose="02010600030101010101" pitchFamily="2" charset="-122"/>
                </a:rPr>
                <a:t>：</a:t>
              </a:r>
              <a:r>
                <a:rPr kumimoji="0" lang="en-US" altLang="zh-CN" sz="1800" b="1" i="0" u="none" strike="noStrike" kern="0" cap="none" spc="0" normalizeH="0" baseline="0" noProof="0" dirty="0">
                  <a:ln>
                    <a:noFill/>
                  </a:ln>
                  <a:solidFill>
                    <a:srgbClr val="FF0000"/>
                  </a:solidFill>
                  <a:effectLst/>
                  <a:uLnTx/>
                  <a:uFillTx/>
                  <a:cs typeface="宋体" panose="02010600030101010101" pitchFamily="2" charset="-122"/>
                </a:rPr>
                <a:t>69.28%</a:t>
              </a:r>
              <a:endParaRPr kumimoji="0" lang="en-US" altLang="zh-CN" sz="1800" b="1" i="0" u="none" strike="noStrike" kern="0" cap="none" spc="0" normalizeH="0" baseline="0" noProof="0" dirty="0">
                <a:ln>
                  <a:noFill/>
                </a:ln>
                <a:solidFill>
                  <a:srgbClr val="000000"/>
                </a:solidFill>
                <a:effectLst/>
                <a:uLnTx/>
                <a:uFillTx/>
                <a:cs typeface="宋体" panose="02010600030101010101" pitchFamily="2" charset="-122"/>
              </a:endParaRPr>
            </a:p>
            <a:p>
              <a:pPr marL="0" marR="0" lvl="0" indent="15240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000000"/>
                  </a:solidFill>
                  <a:effectLst/>
                  <a:uLnTx/>
                  <a:uFillTx/>
                  <a:cs typeface="宋体" panose="02010600030101010101" pitchFamily="2" charset="-122"/>
                </a:rPr>
                <a:t> </a:t>
              </a:r>
              <a:r>
                <a:rPr kumimoji="0" lang="en-US" altLang="zh-CN" sz="1800" b="1" i="0" u="none" strike="noStrike" kern="0" cap="none" spc="0" normalizeH="0" baseline="0" noProof="0" dirty="0">
                  <a:ln>
                    <a:noFill/>
                  </a:ln>
                  <a:solidFill>
                    <a:srgbClr val="000000"/>
                  </a:solidFill>
                  <a:effectLst/>
                  <a:uLnTx/>
                  <a:uFillTx/>
                  <a:cs typeface="宋体" panose="02010600030101010101" pitchFamily="2" charset="-122"/>
                </a:rPr>
                <a:t>·</a:t>
              </a:r>
              <a:r>
                <a:rPr kumimoji="0" lang="zh-CN" altLang="en-US" sz="1800" b="1" i="0" u="none" strike="noStrike" kern="0" cap="none" spc="0" normalizeH="0" baseline="0" noProof="0" dirty="0">
                  <a:ln>
                    <a:noFill/>
                  </a:ln>
                  <a:solidFill>
                    <a:srgbClr val="000000"/>
                  </a:solidFill>
                  <a:effectLst/>
                  <a:uLnTx/>
                  <a:uFillTx/>
                  <a:cs typeface="宋体" panose="02010600030101010101" pitchFamily="2" charset="-122"/>
                </a:rPr>
                <a:t>  </a:t>
              </a:r>
              <a:r>
                <a:rPr kumimoji="0" lang="zh-CN" altLang="zh-CN" sz="1800" b="0" i="0" u="none" strike="noStrike" kern="0" cap="none" spc="0" normalizeH="0" baseline="0" noProof="0" dirty="0">
                  <a:ln>
                    <a:noFill/>
                  </a:ln>
                  <a:solidFill>
                    <a:srgbClr val="000000"/>
                  </a:solidFill>
                  <a:effectLst/>
                  <a:uLnTx/>
                  <a:uFillTx/>
                  <a:cs typeface="宋体" panose="02010600030101010101" pitchFamily="2" charset="-122"/>
                </a:rPr>
                <a:t>最大风速</a:t>
              </a:r>
              <a:r>
                <a:rPr kumimoji="0" lang="zh-CN" altLang="en-US" sz="1800" b="0" i="0" u="none" strike="noStrike" kern="0" cap="none" spc="0" normalizeH="0" baseline="0" noProof="0" dirty="0">
                  <a:ln>
                    <a:noFill/>
                  </a:ln>
                  <a:solidFill>
                    <a:srgbClr val="000000"/>
                  </a:solidFill>
                  <a:effectLst/>
                  <a:uLnTx/>
                  <a:uFillTx/>
                  <a:cs typeface="宋体" panose="02010600030101010101" pitchFamily="2" charset="-122"/>
                </a:rPr>
                <a:t>预测</a:t>
              </a:r>
              <a:r>
                <a:rPr kumimoji="0" lang="zh-CN" altLang="zh-CN" sz="1800" b="0" i="0" u="none" strike="noStrike" kern="0" cap="none" spc="0" normalizeH="0" baseline="0" noProof="0" dirty="0">
                  <a:ln>
                    <a:noFill/>
                  </a:ln>
                  <a:solidFill>
                    <a:srgbClr val="000000"/>
                  </a:solidFill>
                  <a:effectLst/>
                  <a:uLnTx/>
                  <a:uFillTx/>
                  <a:cs typeface="宋体" panose="02010600030101010101" pitchFamily="2" charset="-122"/>
                </a:rPr>
                <a:t>误差降低了 </a:t>
              </a:r>
              <a:r>
                <a:rPr kumimoji="0" lang="zh-CN" altLang="en-US" sz="1800" b="0" i="0" u="none" strike="noStrike" kern="0" cap="none" spc="0" normalizeH="0" baseline="0" noProof="0" dirty="0">
                  <a:ln>
                    <a:noFill/>
                  </a:ln>
                  <a:solidFill>
                    <a:srgbClr val="000000"/>
                  </a:solidFill>
                  <a:effectLst/>
                  <a:uLnTx/>
                  <a:uFillTx/>
                  <a:cs typeface="宋体" panose="02010600030101010101" pitchFamily="2" charset="-122"/>
                </a:rPr>
                <a:t>：</a:t>
              </a:r>
              <a:r>
                <a:rPr kumimoji="0" lang="en-US" altLang="zh-CN" sz="1800" b="1" i="0" u="none" strike="noStrike" kern="0" cap="none" spc="0" normalizeH="0" baseline="0" noProof="0" dirty="0">
                  <a:ln>
                    <a:noFill/>
                  </a:ln>
                  <a:solidFill>
                    <a:srgbClr val="FF0000"/>
                  </a:solidFill>
                  <a:effectLst/>
                  <a:uLnTx/>
                  <a:uFillTx/>
                  <a:cs typeface="宋体" panose="02010600030101010101" pitchFamily="2" charset="-122"/>
                </a:rPr>
                <a:t>68.27%</a:t>
              </a:r>
            </a:p>
          </p:txBody>
        </p:sp>
      </p:grpSp>
    </p:spTree>
    <p:extLst>
      <p:ext uri="{BB962C8B-B14F-4D97-AF65-F5344CB8AC3E}">
        <p14:creationId xmlns:p14="http://schemas.microsoft.com/office/powerpoint/2010/main" val="28156511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DC337B2-F023-4387-B7AC-7E2337383328}"/>
              </a:ext>
            </a:extLst>
          </p:cNvPr>
          <p:cNvGrpSpPr/>
          <p:nvPr/>
        </p:nvGrpSpPr>
        <p:grpSpPr>
          <a:xfrm>
            <a:off x="973015" y="1299033"/>
            <a:ext cx="10080000" cy="4803231"/>
            <a:chOff x="935989" y="1626616"/>
            <a:chExt cx="10080000" cy="4803231"/>
          </a:xfrm>
        </p:grpSpPr>
        <p:sp>
          <p:nvSpPr>
            <p:cNvPr id="5" name="文本框 4"/>
            <p:cNvSpPr txBox="1"/>
            <p:nvPr/>
          </p:nvSpPr>
          <p:spPr>
            <a:xfrm>
              <a:off x="935989" y="1626616"/>
              <a:ext cx="10080000" cy="46037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参考文献</a:t>
              </a:r>
            </a:p>
          </p:txBody>
        </p:sp>
        <p:sp>
          <p:nvSpPr>
            <p:cNvPr id="13" name="文本框 12"/>
            <p:cNvSpPr txBox="1"/>
            <p:nvPr/>
          </p:nvSpPr>
          <p:spPr>
            <a:xfrm>
              <a:off x="935989" y="2086991"/>
              <a:ext cx="10080000" cy="4342856"/>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cs typeface="+mn-cs"/>
                  <a:sym typeface="+mn-ea"/>
                </a:rPr>
                <a:t>     </a:t>
              </a:r>
              <a:r>
                <a:rPr kumimoji="0" lang="en-US" altLang="zh-CN" sz="1800" b="0" i="0" u="none" strike="noStrike" kern="1200" cap="none" spc="0" normalizeH="0" baseline="0" noProof="0" dirty="0">
                  <a:ln>
                    <a:noFill/>
                  </a:ln>
                  <a:solidFill>
                    <a:srgbClr val="333333"/>
                  </a:solidFill>
                  <a:effectLst/>
                  <a:uLnTx/>
                  <a:uFillTx/>
                  <a:cs typeface="+mn-cs"/>
                </a:rPr>
                <a:t>[1]</a:t>
              </a:r>
              <a:r>
                <a:rPr kumimoji="0" lang="zh-CN" altLang="en-US" sz="1800" b="0" i="0" u="none" strike="noStrike" kern="1200" cap="none" spc="0" normalizeH="0" baseline="0" noProof="0" dirty="0">
                  <a:ln>
                    <a:noFill/>
                  </a:ln>
                  <a:solidFill>
                    <a:srgbClr val="333333"/>
                  </a:solidFill>
                  <a:effectLst/>
                  <a:uLnTx/>
                  <a:uFillTx/>
                  <a:cs typeface="+mn-cs"/>
                </a:rPr>
                <a:t> 李韬</a:t>
              </a:r>
              <a:r>
                <a:rPr kumimoji="0" lang="en-US" altLang="zh-CN" sz="1800" b="0" i="0" u="none" strike="noStrike" kern="1200" cap="none" spc="0" normalizeH="0" baseline="0" noProof="0" dirty="0">
                  <a:ln>
                    <a:noFill/>
                  </a:ln>
                  <a:solidFill>
                    <a:srgbClr val="333333"/>
                  </a:solidFill>
                  <a:effectLst/>
                  <a:uLnTx/>
                  <a:uFillTx/>
                  <a:cs typeface="+mn-cs"/>
                </a:rPr>
                <a:t>,</a:t>
              </a:r>
              <a:r>
                <a:rPr kumimoji="0" lang="zh-CN" altLang="en-US" sz="1800" b="0" i="0" u="none" strike="noStrike" kern="1200" cap="none" spc="0" normalizeH="0" baseline="0" noProof="0" dirty="0">
                  <a:ln>
                    <a:noFill/>
                  </a:ln>
                  <a:solidFill>
                    <a:srgbClr val="333333"/>
                  </a:solidFill>
                  <a:effectLst/>
                  <a:uLnTx/>
                  <a:uFillTx/>
                  <a:cs typeface="+mn-cs"/>
                </a:rPr>
                <a:t>王磊</a:t>
              </a:r>
              <a:r>
                <a:rPr kumimoji="0" lang="en-US" altLang="zh-CN" sz="1800" b="0" i="0" u="none" strike="noStrike" kern="1200" cap="none" spc="0" normalizeH="0" baseline="0" noProof="0" dirty="0">
                  <a:ln>
                    <a:noFill/>
                  </a:ln>
                  <a:solidFill>
                    <a:srgbClr val="333333"/>
                  </a:solidFill>
                  <a:effectLst/>
                  <a:uLnTx/>
                  <a:uFillTx/>
                  <a:cs typeface="+mn-cs"/>
                </a:rPr>
                <a:t>,</a:t>
              </a:r>
              <a:r>
                <a:rPr kumimoji="0" lang="zh-CN" altLang="en-US" sz="1800" b="0" i="0" u="none" strike="noStrike" kern="1200" cap="none" spc="0" normalizeH="0" baseline="0" noProof="0" dirty="0">
                  <a:ln>
                    <a:noFill/>
                  </a:ln>
                  <a:solidFill>
                    <a:srgbClr val="333333"/>
                  </a:solidFill>
                  <a:effectLst/>
                  <a:uLnTx/>
                  <a:uFillTx/>
                  <a:cs typeface="+mn-cs"/>
                </a:rPr>
                <a:t>李月英</a:t>
              </a:r>
              <a:r>
                <a:rPr kumimoji="0" lang="en-US" altLang="zh-CN" sz="1800" b="0" i="0" u="none" strike="noStrike" kern="1200" cap="none" spc="0" normalizeH="0" baseline="0" noProof="0" dirty="0">
                  <a:ln>
                    <a:noFill/>
                  </a:ln>
                  <a:solidFill>
                    <a:srgbClr val="333333"/>
                  </a:solidFill>
                  <a:effectLst/>
                  <a:uLnTx/>
                  <a:uFillTx/>
                  <a:cs typeface="+mn-cs"/>
                </a:rPr>
                <a:t>,</a:t>
              </a:r>
              <a:r>
                <a:rPr kumimoji="0" lang="zh-CN" altLang="en-US" sz="1800" b="0" i="0" u="none" strike="noStrike" kern="1200" cap="none" spc="0" normalizeH="0" baseline="0" noProof="0" dirty="0">
                  <a:ln>
                    <a:noFill/>
                  </a:ln>
                  <a:solidFill>
                    <a:srgbClr val="333333"/>
                  </a:solidFill>
                  <a:effectLst/>
                  <a:uLnTx/>
                  <a:uFillTx/>
                  <a:cs typeface="+mn-cs"/>
                </a:rPr>
                <a:t>石美亮</a:t>
              </a:r>
              <a:r>
                <a:rPr kumimoji="0" lang="en-US" altLang="zh-CN" sz="1800" b="0" i="0" u="none" strike="noStrike" kern="1200" cap="none" spc="0" normalizeH="0" baseline="0" noProof="0" dirty="0">
                  <a:ln>
                    <a:noFill/>
                  </a:ln>
                  <a:solidFill>
                    <a:srgbClr val="333333"/>
                  </a:solidFill>
                  <a:effectLst/>
                  <a:uLnTx/>
                  <a:uFillTx/>
                  <a:cs typeface="+mn-cs"/>
                </a:rPr>
                <a:t>.</a:t>
              </a:r>
              <a:r>
                <a:rPr kumimoji="0" lang="zh-CN" altLang="en-US" sz="1800" b="0" i="0" u="none" strike="noStrike" kern="1200" cap="none" spc="0" normalizeH="0" baseline="0" noProof="0" dirty="0">
                  <a:ln>
                    <a:noFill/>
                  </a:ln>
                  <a:solidFill>
                    <a:srgbClr val="333333"/>
                  </a:solidFill>
                  <a:effectLst/>
                  <a:uLnTx/>
                  <a:uFillTx/>
                  <a:cs typeface="+mn-cs"/>
                </a:rPr>
                <a:t>基于随机森林的</a:t>
              </a:r>
              <a:r>
                <a:rPr kumimoji="0" lang="en" altLang="zh-CN" sz="1800" b="0" i="0" u="none" strike="noStrike" kern="1200" cap="none" spc="0" normalizeH="0" baseline="0" noProof="0" dirty="0">
                  <a:ln>
                    <a:noFill/>
                  </a:ln>
                  <a:solidFill>
                    <a:srgbClr val="333333"/>
                  </a:solidFill>
                  <a:effectLst/>
                  <a:uLnTx/>
                  <a:uFillTx/>
                  <a:cs typeface="+mn-cs"/>
                </a:rPr>
                <a:t>EC</a:t>
              </a:r>
              <a:r>
                <a:rPr kumimoji="0" lang="zh-CN" altLang="en-US" sz="1800" b="0" i="0" u="none" strike="noStrike" kern="1200" cap="none" spc="0" normalizeH="0" baseline="0" noProof="0" dirty="0">
                  <a:ln>
                    <a:noFill/>
                  </a:ln>
                  <a:solidFill>
                    <a:srgbClr val="333333"/>
                  </a:solidFill>
                  <a:effectLst/>
                  <a:uLnTx/>
                  <a:uFillTx/>
                  <a:cs typeface="+mn-cs"/>
                </a:rPr>
                <a:t>气温预报订正研究</a:t>
              </a:r>
              <a:r>
                <a:rPr kumimoji="0" lang="en-US" altLang="zh-CN" sz="1800" b="0" i="0" u="none" strike="noStrike" kern="1200" cap="none" spc="0" normalizeH="0" baseline="0" noProof="0" dirty="0">
                  <a:ln>
                    <a:noFill/>
                  </a:ln>
                  <a:solidFill>
                    <a:srgbClr val="333333"/>
                  </a:solidFill>
                  <a:effectLst/>
                  <a:uLnTx/>
                  <a:uFillTx/>
                  <a:cs typeface="+mn-cs"/>
                </a:rPr>
                <a:t>[</a:t>
              </a:r>
              <a:r>
                <a:rPr kumimoji="0" lang="en" altLang="zh-CN" sz="1800" b="0" i="0" u="none" strike="noStrike" kern="1200" cap="none" spc="0" normalizeH="0" baseline="0" noProof="0" dirty="0">
                  <a:ln>
                    <a:noFill/>
                  </a:ln>
                  <a:solidFill>
                    <a:srgbClr val="333333"/>
                  </a:solidFill>
                  <a:effectLst/>
                  <a:uLnTx/>
                  <a:uFillTx/>
                  <a:cs typeface="+mn-cs"/>
                </a:rPr>
                <a:t>J].</a:t>
              </a:r>
              <a:r>
                <a:rPr kumimoji="0" lang="zh-CN" altLang="en-US" sz="1800" b="0" i="0" u="none" strike="noStrike" kern="1200" cap="none" spc="0" normalizeH="0" baseline="0" noProof="0" dirty="0">
                  <a:ln>
                    <a:noFill/>
                  </a:ln>
                  <a:solidFill>
                    <a:srgbClr val="333333"/>
                  </a:solidFill>
                  <a:effectLst/>
                  <a:uLnTx/>
                  <a:uFillTx/>
                  <a:cs typeface="+mn-cs"/>
                </a:rPr>
                <a:t>农业灾害研究</a:t>
              </a:r>
              <a:r>
                <a:rPr kumimoji="0" lang="en-US" altLang="zh-CN" sz="1800" b="0" i="0" u="none" strike="noStrike" kern="1200" cap="none" spc="0" normalizeH="0" baseline="0" noProof="0" dirty="0">
                  <a:ln>
                    <a:noFill/>
                  </a:ln>
                  <a:solidFill>
                    <a:srgbClr val="333333"/>
                  </a:solidFill>
                  <a:effectLst/>
                  <a:uLnTx/>
                  <a:uFillTx/>
                  <a:cs typeface="+mn-cs"/>
                </a:rPr>
                <a:t>,2022,12(06):95-97.</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cs typeface="+mn-cs"/>
                </a:rPr>
                <a:t>    </a:t>
              </a:r>
              <a:r>
                <a:rPr kumimoji="0" lang="en-US" altLang="zh-CN" sz="1800" b="0" i="0" u="none" strike="noStrike" kern="1200" cap="none" spc="0" normalizeH="0" baseline="0" noProof="0" dirty="0">
                  <a:ln>
                    <a:noFill/>
                  </a:ln>
                  <a:solidFill>
                    <a:srgbClr val="333333"/>
                  </a:solidFill>
                  <a:effectLst/>
                  <a:uLnTx/>
                  <a:uFillTx/>
                  <a:cs typeface="+mn-cs"/>
                </a:rPr>
                <a:t>[2]</a:t>
              </a:r>
              <a:r>
                <a:rPr kumimoji="0" lang="zh-CN" altLang="en-US" sz="1800" b="0" i="0" u="none" strike="noStrike" kern="1200" cap="none" spc="0" normalizeH="0" baseline="0" noProof="0" dirty="0">
                  <a:ln>
                    <a:noFill/>
                  </a:ln>
                  <a:solidFill>
                    <a:srgbClr val="333333"/>
                  </a:solidFill>
                  <a:effectLst/>
                  <a:uLnTx/>
                  <a:uFillTx/>
                  <a:cs typeface="+mn-cs"/>
                </a:rPr>
                <a:t> 陈有龙</a:t>
              </a:r>
              <a:r>
                <a:rPr kumimoji="0" lang="en-US" altLang="zh-CN" sz="1800" b="0" i="0" u="none" strike="noStrike" kern="1200" cap="none" spc="0" normalizeH="0" baseline="0" noProof="0" dirty="0">
                  <a:ln>
                    <a:noFill/>
                  </a:ln>
                  <a:solidFill>
                    <a:srgbClr val="333333"/>
                  </a:solidFill>
                  <a:effectLst/>
                  <a:uLnTx/>
                  <a:uFillTx/>
                  <a:cs typeface="+mn-cs"/>
                </a:rPr>
                <a:t>,</a:t>
              </a:r>
              <a:r>
                <a:rPr kumimoji="0" lang="zh-CN" altLang="en-US" sz="1800" b="0" i="0" u="none" strike="noStrike" kern="1200" cap="none" spc="0" normalizeH="0" baseline="0" noProof="0" dirty="0">
                  <a:ln>
                    <a:noFill/>
                  </a:ln>
                  <a:solidFill>
                    <a:srgbClr val="333333"/>
                  </a:solidFill>
                  <a:effectLst/>
                  <a:uLnTx/>
                  <a:uFillTx/>
                  <a:cs typeface="+mn-cs"/>
                </a:rPr>
                <a:t>宁雨珂</a:t>
              </a:r>
              <a:r>
                <a:rPr kumimoji="0" lang="en-US" altLang="zh-CN" sz="1800" b="0" i="0" u="none" strike="noStrike" kern="1200" cap="none" spc="0" normalizeH="0" baseline="0" noProof="0" dirty="0">
                  <a:ln>
                    <a:noFill/>
                  </a:ln>
                  <a:solidFill>
                    <a:srgbClr val="333333"/>
                  </a:solidFill>
                  <a:effectLst/>
                  <a:uLnTx/>
                  <a:uFillTx/>
                  <a:cs typeface="+mn-cs"/>
                </a:rPr>
                <a:t>,</a:t>
              </a:r>
              <a:r>
                <a:rPr kumimoji="0" lang="zh-CN" altLang="en-US" sz="1800" b="0" i="0" u="none" strike="noStrike" kern="1200" cap="none" spc="0" normalizeH="0" baseline="0" noProof="0" dirty="0">
                  <a:ln>
                    <a:noFill/>
                  </a:ln>
                  <a:solidFill>
                    <a:srgbClr val="333333"/>
                  </a:solidFill>
                  <a:effectLst/>
                  <a:uLnTx/>
                  <a:uFillTx/>
                  <a:cs typeface="+mn-cs"/>
                </a:rPr>
                <a:t>唐荣年</a:t>
              </a:r>
              <a:r>
                <a:rPr kumimoji="0" lang="en-US" altLang="zh-CN" sz="1800" b="0" i="0" u="none" strike="noStrike" kern="1200" cap="none" spc="0" normalizeH="0" baseline="0" noProof="0" dirty="0">
                  <a:ln>
                    <a:noFill/>
                  </a:ln>
                  <a:solidFill>
                    <a:srgbClr val="333333"/>
                  </a:solidFill>
                  <a:effectLst/>
                  <a:uLnTx/>
                  <a:uFillTx/>
                  <a:cs typeface="+mn-cs"/>
                </a:rPr>
                <a:t>,</a:t>
              </a:r>
              <a:r>
                <a:rPr kumimoji="0" lang="zh-CN" altLang="en-US" sz="1800" b="0" i="0" u="none" strike="noStrike" kern="1200" cap="none" spc="0" normalizeH="0" baseline="0" noProof="0" dirty="0">
                  <a:ln>
                    <a:noFill/>
                  </a:ln>
                  <a:solidFill>
                    <a:srgbClr val="333333"/>
                  </a:solidFill>
                  <a:effectLst/>
                  <a:uLnTx/>
                  <a:uFillTx/>
                  <a:cs typeface="+mn-cs"/>
                </a:rPr>
                <a:t>谢小峰</a:t>
              </a:r>
              <a:r>
                <a:rPr kumimoji="0" lang="en-US" altLang="zh-CN" sz="1800" b="0" i="0" u="none" strike="noStrike" kern="1200" cap="none" spc="0" normalizeH="0" baseline="0" noProof="0" dirty="0">
                  <a:ln>
                    <a:noFill/>
                  </a:ln>
                  <a:solidFill>
                    <a:srgbClr val="333333"/>
                  </a:solidFill>
                  <a:effectLst/>
                  <a:uLnTx/>
                  <a:uFillTx/>
                  <a:cs typeface="+mn-cs"/>
                </a:rPr>
                <a:t>.</a:t>
              </a:r>
              <a:r>
                <a:rPr kumimoji="0" lang="zh-CN" altLang="en-US" sz="1800" b="0" i="0" u="none" strike="noStrike" kern="1200" cap="none" spc="0" normalizeH="0" baseline="0" noProof="0" dirty="0">
                  <a:ln>
                    <a:noFill/>
                  </a:ln>
                  <a:solidFill>
                    <a:srgbClr val="333333"/>
                  </a:solidFill>
                  <a:effectLst/>
                  <a:uLnTx/>
                  <a:uFillTx/>
                  <a:cs typeface="+mn-cs"/>
                </a:rPr>
                <a:t>基于时空独立的随机森林模型对海南热带气温数值预报的订正</a:t>
              </a:r>
              <a:r>
                <a:rPr kumimoji="0" lang="en-US" altLang="zh-CN" sz="1800" b="0" i="0" u="none" strike="noStrike" kern="1200" cap="none" spc="0" normalizeH="0" baseline="0" noProof="0" dirty="0">
                  <a:ln>
                    <a:noFill/>
                  </a:ln>
                  <a:solidFill>
                    <a:srgbClr val="333333"/>
                  </a:solidFill>
                  <a:effectLst/>
                  <a:uLnTx/>
                  <a:uFillTx/>
                  <a:cs typeface="+mn-cs"/>
                </a:rPr>
                <a:t>[</a:t>
              </a:r>
              <a:r>
                <a:rPr kumimoji="0" lang="en" altLang="zh-CN" sz="1800" b="0" i="0" u="none" strike="noStrike" kern="1200" cap="none" spc="0" normalizeH="0" baseline="0" noProof="0" dirty="0">
                  <a:ln>
                    <a:noFill/>
                  </a:ln>
                  <a:solidFill>
                    <a:srgbClr val="333333"/>
                  </a:solidFill>
                  <a:effectLst/>
                  <a:uLnTx/>
                  <a:uFillTx/>
                  <a:cs typeface="+mn-cs"/>
                </a:rPr>
                <a:t>J].</a:t>
              </a:r>
              <a:r>
                <a:rPr kumimoji="0" lang="zh-CN" altLang="en-US" sz="1800" b="0" i="0" u="none" strike="noStrike" kern="1200" cap="none" spc="0" normalizeH="0" baseline="0" noProof="0" dirty="0">
                  <a:ln>
                    <a:noFill/>
                  </a:ln>
                  <a:solidFill>
                    <a:srgbClr val="333333"/>
                  </a:solidFill>
                  <a:effectLst/>
                  <a:uLnTx/>
                  <a:uFillTx/>
                  <a:cs typeface="+mn-cs"/>
                </a:rPr>
                <a:t>海南大学学报</a:t>
              </a:r>
              <a:r>
                <a:rPr kumimoji="0" lang="en-US" altLang="zh-CN" sz="1800" b="0" i="0" u="none" strike="noStrike" kern="1200" cap="none" spc="0" normalizeH="0" baseline="0" noProof="0" dirty="0">
                  <a:ln>
                    <a:noFill/>
                  </a:ln>
                  <a:solidFill>
                    <a:srgbClr val="333333"/>
                  </a:solidFill>
                  <a:effectLst/>
                  <a:uLnTx/>
                  <a:uFillTx/>
                  <a:cs typeface="+mn-cs"/>
                </a:rPr>
                <a:t>(</a:t>
              </a:r>
              <a:r>
                <a:rPr kumimoji="0" lang="zh-CN" altLang="en-US" sz="1800" b="0" i="0" u="none" strike="noStrike" kern="1200" cap="none" spc="0" normalizeH="0" baseline="0" noProof="0" dirty="0">
                  <a:ln>
                    <a:noFill/>
                  </a:ln>
                  <a:solidFill>
                    <a:srgbClr val="333333"/>
                  </a:solidFill>
                  <a:effectLst/>
                  <a:uLnTx/>
                  <a:uFillTx/>
                  <a:cs typeface="+mn-cs"/>
                </a:rPr>
                <a:t>自然科学版</a:t>
              </a:r>
              <a:r>
                <a:rPr kumimoji="0" lang="en-US" altLang="zh-CN" sz="1800" b="0" i="0" u="none" strike="noStrike" kern="1200" cap="none" spc="0" normalizeH="0" baseline="0" noProof="0" dirty="0">
                  <a:ln>
                    <a:noFill/>
                  </a:ln>
                  <a:solidFill>
                    <a:srgbClr val="333333"/>
                  </a:solidFill>
                  <a:effectLst/>
                  <a:uLnTx/>
                  <a:uFillTx/>
                  <a:cs typeface="+mn-cs"/>
                </a:rPr>
                <a:t>),2020,38(04):356-364.</a:t>
              </a:r>
              <a:r>
                <a:rPr kumimoji="0" lang="en" altLang="zh-CN" sz="1800" b="0" i="0" u="none" strike="noStrike" kern="1200" cap="none" spc="0" normalizeH="0" baseline="0" noProof="0" dirty="0">
                  <a:ln>
                    <a:noFill/>
                  </a:ln>
                  <a:solidFill>
                    <a:srgbClr val="333333"/>
                  </a:solidFill>
                  <a:effectLst/>
                  <a:uLnTx/>
                  <a:uFillTx/>
                  <a:cs typeface="+mn-cs"/>
                </a:rPr>
                <a:t>DOI:10.15886/j.cnki.hdxbzkb.2020.0049</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cs typeface="+mn-cs"/>
                </a:rPr>
                <a:t>    </a:t>
              </a:r>
              <a:r>
                <a:rPr kumimoji="0" lang="en-US" altLang="zh-CN" sz="1800" b="0" i="0" u="none" strike="noStrike" kern="1200" cap="none" spc="0" normalizeH="0" baseline="0" noProof="0" dirty="0">
                  <a:ln>
                    <a:noFill/>
                  </a:ln>
                  <a:solidFill>
                    <a:srgbClr val="333333"/>
                  </a:solidFill>
                  <a:effectLst/>
                  <a:uLnTx/>
                  <a:uFillTx/>
                  <a:cs typeface="+mn-cs"/>
                </a:rPr>
                <a:t>[3]</a:t>
              </a:r>
              <a:r>
                <a:rPr kumimoji="0" lang="zh-CN" altLang="en-US" sz="1800" b="0" i="0" u="none" strike="noStrike" kern="1200" cap="none" spc="0" normalizeH="0" baseline="0" noProof="0" dirty="0">
                  <a:ln>
                    <a:noFill/>
                  </a:ln>
                  <a:solidFill>
                    <a:srgbClr val="333333"/>
                  </a:solidFill>
                  <a:effectLst/>
                  <a:uLnTx/>
                  <a:uFillTx/>
                  <a:cs typeface="+mn-cs"/>
                </a:rPr>
                <a:t> 一种基于随机森林的轨道预测精度改进方法</a:t>
              </a:r>
              <a:endParaRPr kumimoji="0" lang="en-US" altLang="zh-CN" sz="1800" b="0" i="0" u="none" strike="noStrike" kern="1200" cap="none" spc="0" normalizeH="0" baseline="0" noProof="0" dirty="0">
                <a:ln>
                  <a:noFill/>
                </a:ln>
                <a:solidFill>
                  <a:srgbClr val="333333"/>
                </a:solidFill>
                <a:effectLst/>
                <a:uLnTx/>
                <a:uFillTx/>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cs typeface="+mn-cs"/>
                </a:rPr>
                <a:t>    </a:t>
              </a:r>
              <a:r>
                <a:rPr kumimoji="0" lang="en-US" altLang="zh-CN" sz="1800" b="0" i="0" u="none" strike="noStrike" kern="1200" cap="none" spc="0" normalizeH="0" baseline="0" noProof="0" dirty="0">
                  <a:ln>
                    <a:noFill/>
                  </a:ln>
                  <a:solidFill>
                    <a:srgbClr val="333333"/>
                  </a:solidFill>
                  <a:effectLst/>
                  <a:uLnTx/>
                  <a:uFillTx/>
                  <a:cs typeface="+mn-cs"/>
                </a:rPr>
                <a:t>[4]</a:t>
              </a:r>
              <a:r>
                <a:rPr kumimoji="0" lang="zh-CN" altLang="en-US" sz="1800" b="0" i="0" u="none" strike="noStrike" kern="1200" cap="none" spc="0" normalizeH="0" baseline="0" noProof="0" dirty="0">
                  <a:ln>
                    <a:noFill/>
                  </a:ln>
                  <a:solidFill>
                    <a:srgbClr val="333333"/>
                  </a:solidFill>
                  <a:effectLst/>
                  <a:uLnTx/>
                  <a:uFillTx/>
                  <a:cs typeface="+mn-cs"/>
                </a:rPr>
                <a:t> 贺琪</a:t>
              </a:r>
              <a:r>
                <a:rPr kumimoji="0" lang="en-US" altLang="zh-CN" sz="1800" b="0" i="0" u="none" strike="noStrike" kern="1200" cap="none" spc="0" normalizeH="0" baseline="0" noProof="0" dirty="0">
                  <a:ln>
                    <a:noFill/>
                  </a:ln>
                  <a:solidFill>
                    <a:srgbClr val="333333"/>
                  </a:solidFill>
                  <a:effectLst/>
                  <a:uLnTx/>
                  <a:uFillTx/>
                  <a:cs typeface="+mn-cs"/>
                </a:rPr>
                <a:t>,</a:t>
              </a:r>
              <a:r>
                <a:rPr kumimoji="0" lang="zh-CN" altLang="en-US" sz="1800" b="0" i="0" u="none" strike="noStrike" kern="1200" cap="none" spc="0" normalizeH="0" baseline="0" noProof="0" dirty="0">
                  <a:ln>
                    <a:noFill/>
                  </a:ln>
                  <a:solidFill>
                    <a:srgbClr val="333333"/>
                  </a:solidFill>
                  <a:effectLst/>
                  <a:uLnTx/>
                  <a:uFillTx/>
                  <a:cs typeface="+mn-cs"/>
                </a:rPr>
                <a:t>刘东旭</a:t>
              </a:r>
              <a:r>
                <a:rPr kumimoji="0" lang="en-US" altLang="zh-CN" sz="1800" b="0" i="0" u="none" strike="noStrike" kern="1200" cap="none" spc="0" normalizeH="0" baseline="0" noProof="0" dirty="0">
                  <a:ln>
                    <a:noFill/>
                  </a:ln>
                  <a:solidFill>
                    <a:srgbClr val="333333"/>
                  </a:solidFill>
                  <a:effectLst/>
                  <a:uLnTx/>
                  <a:uFillTx/>
                  <a:cs typeface="+mn-cs"/>
                </a:rPr>
                <a:t>,</a:t>
              </a:r>
              <a:r>
                <a:rPr kumimoji="0" lang="zh-CN" altLang="en-US" sz="1800" b="0" i="0" u="none" strike="noStrike" kern="1200" cap="none" spc="0" normalizeH="0" baseline="0" noProof="0" dirty="0">
                  <a:ln>
                    <a:noFill/>
                  </a:ln>
                  <a:solidFill>
                    <a:srgbClr val="333333"/>
                  </a:solidFill>
                  <a:effectLst/>
                  <a:uLnTx/>
                  <a:uFillTx/>
                  <a:cs typeface="+mn-cs"/>
                </a:rPr>
                <a:t>宋巍</a:t>
              </a:r>
              <a:r>
                <a:rPr kumimoji="0" lang="en-US" altLang="zh-CN" sz="1800" b="0" i="0" u="none" strike="noStrike" kern="1200" cap="none" spc="0" normalizeH="0" baseline="0" noProof="0" dirty="0">
                  <a:ln>
                    <a:noFill/>
                  </a:ln>
                  <a:solidFill>
                    <a:srgbClr val="333333"/>
                  </a:solidFill>
                  <a:effectLst/>
                  <a:uLnTx/>
                  <a:uFillTx/>
                  <a:cs typeface="+mn-cs"/>
                </a:rPr>
                <a:t>,</a:t>
              </a:r>
              <a:r>
                <a:rPr kumimoji="0" lang="zh-CN" altLang="en-US" sz="1800" b="0" i="0" u="none" strike="noStrike" kern="1200" cap="none" spc="0" normalizeH="0" baseline="0" noProof="0" dirty="0">
                  <a:ln>
                    <a:noFill/>
                  </a:ln>
                  <a:solidFill>
                    <a:srgbClr val="333333"/>
                  </a:solidFill>
                  <a:effectLst/>
                  <a:uLnTx/>
                  <a:uFillTx/>
                  <a:cs typeface="+mn-cs"/>
                </a:rPr>
                <a:t>黄冬梅</a:t>
              </a:r>
              <a:r>
                <a:rPr kumimoji="0" lang="en-US" altLang="zh-CN" sz="1800" b="0" i="0" u="none" strike="noStrike" kern="1200" cap="none" spc="0" normalizeH="0" baseline="0" noProof="0" dirty="0">
                  <a:ln>
                    <a:noFill/>
                  </a:ln>
                  <a:solidFill>
                    <a:srgbClr val="333333"/>
                  </a:solidFill>
                  <a:effectLst/>
                  <a:uLnTx/>
                  <a:uFillTx/>
                  <a:cs typeface="+mn-cs"/>
                </a:rPr>
                <a:t>,</a:t>
              </a:r>
              <a:r>
                <a:rPr kumimoji="0" lang="zh-CN" altLang="en-US" sz="1800" b="0" i="0" u="none" strike="noStrike" kern="1200" cap="none" spc="0" normalizeH="0" baseline="0" noProof="0" dirty="0">
                  <a:ln>
                    <a:noFill/>
                  </a:ln>
                  <a:solidFill>
                    <a:srgbClr val="333333"/>
                  </a:solidFill>
                  <a:effectLst/>
                  <a:uLnTx/>
                  <a:uFillTx/>
                  <a:cs typeface="+mn-cs"/>
                </a:rPr>
                <a:t>杜艳玲</a:t>
              </a:r>
              <a:r>
                <a:rPr kumimoji="0" lang="en-US" altLang="zh-CN" sz="1800" b="0" i="0" u="none" strike="noStrike" kern="1200" cap="none" spc="0" normalizeH="0" baseline="0" noProof="0" dirty="0">
                  <a:ln>
                    <a:noFill/>
                  </a:ln>
                  <a:solidFill>
                    <a:srgbClr val="333333"/>
                  </a:solidFill>
                  <a:effectLst/>
                  <a:uLnTx/>
                  <a:uFillTx/>
                  <a:cs typeface="+mn-cs"/>
                </a:rPr>
                <a:t>.</a:t>
              </a:r>
              <a:r>
                <a:rPr kumimoji="0" lang="zh-CN" altLang="en-US" sz="1800" b="0" i="0" u="none" strike="noStrike" kern="1200" cap="none" spc="0" normalizeH="0" baseline="0" noProof="0" dirty="0">
                  <a:ln>
                    <a:noFill/>
                  </a:ln>
                  <a:solidFill>
                    <a:srgbClr val="333333"/>
                  </a:solidFill>
                  <a:effectLst/>
                  <a:uLnTx/>
                  <a:uFillTx/>
                  <a:cs typeface="+mn-cs"/>
                </a:rPr>
                <a:t>基于双注意力机制的台风轨迹预测模型</a:t>
              </a:r>
              <a:r>
                <a:rPr kumimoji="0" lang="en-US" altLang="zh-CN" sz="1800" b="0" i="0" u="none" strike="noStrike" kern="1200" cap="none" spc="0" normalizeH="0" baseline="0" noProof="0" dirty="0">
                  <a:ln>
                    <a:noFill/>
                  </a:ln>
                  <a:solidFill>
                    <a:srgbClr val="333333"/>
                  </a:solidFill>
                  <a:effectLst/>
                  <a:uLnTx/>
                  <a:uFillTx/>
                  <a:cs typeface="+mn-cs"/>
                </a:rPr>
                <a:t>[</a:t>
              </a:r>
              <a:r>
                <a:rPr kumimoji="0" lang="en" altLang="zh-CN" sz="1800" b="0" i="0" u="none" strike="noStrike" kern="1200" cap="none" spc="0" normalizeH="0" baseline="0" noProof="0" dirty="0">
                  <a:ln>
                    <a:noFill/>
                  </a:ln>
                  <a:solidFill>
                    <a:srgbClr val="333333"/>
                  </a:solidFill>
                  <a:effectLst/>
                  <a:uLnTx/>
                  <a:uFillTx/>
                  <a:cs typeface="+mn-cs"/>
                </a:rPr>
                <a:t>J].</a:t>
              </a:r>
              <a:r>
                <a:rPr kumimoji="0" lang="zh-CN" altLang="en-US" sz="1800" b="0" i="0" u="none" strike="noStrike" kern="1200" cap="none" spc="0" normalizeH="0" baseline="0" noProof="0" dirty="0">
                  <a:ln>
                    <a:noFill/>
                  </a:ln>
                  <a:solidFill>
                    <a:srgbClr val="333333"/>
                  </a:solidFill>
                  <a:effectLst/>
                  <a:uLnTx/>
                  <a:uFillTx/>
                  <a:cs typeface="+mn-cs"/>
                </a:rPr>
                <a:t>海洋通报</a:t>
              </a:r>
              <a:r>
                <a:rPr kumimoji="0" lang="en-US" altLang="zh-CN" sz="1800" b="0" i="0" u="none" strike="noStrike" kern="1200" cap="none" spc="0" normalizeH="0" baseline="0" noProof="0" dirty="0">
                  <a:ln>
                    <a:noFill/>
                  </a:ln>
                  <a:solidFill>
                    <a:srgbClr val="333333"/>
                  </a:solidFill>
                  <a:effectLst/>
                  <a:uLnTx/>
                  <a:uFillTx/>
                  <a:cs typeface="+mn-cs"/>
                </a:rPr>
                <a:t>,2021,40(04):387-395.</a:t>
              </a:r>
              <a:endParaRPr kumimoji="0" lang="en-US" altLang="zh-CN" sz="1800" b="1" i="0" u="none" strike="noStrike" kern="1200" cap="none" spc="0" normalizeH="0" baseline="0" noProof="0" dirty="0">
                <a:ln>
                  <a:noFill/>
                </a:ln>
                <a:solidFill>
                  <a:srgbClr val="333333"/>
                </a:solidFill>
                <a:effectLst/>
                <a:uLnTx/>
                <a:uFillTx/>
                <a:cs typeface="+mn-cs"/>
                <a:sym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FF0000"/>
                </a:solidFill>
                <a:effectLst/>
                <a:uLnTx/>
                <a:uFillTx/>
                <a:cs typeface="+mn-cs"/>
                <a:sym typeface="+mn-ea"/>
              </a:endParaRPr>
            </a:p>
          </p:txBody>
        </p:sp>
      </p:grpSp>
      <p:sp>
        <p:nvSpPr>
          <p:cNvPr id="6" name="矩形 5">
            <a:extLst>
              <a:ext uri="{FF2B5EF4-FFF2-40B4-BE49-F238E27FC236}">
                <a16:creationId xmlns:a16="http://schemas.microsoft.com/office/drawing/2014/main" id="{EFD0152E-5CC7-1DB5-C32B-35E1A27756CF}"/>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7" name="矩形 6">
            <a:extLst>
              <a:ext uri="{FF2B5EF4-FFF2-40B4-BE49-F238E27FC236}">
                <a16:creationId xmlns:a16="http://schemas.microsoft.com/office/drawing/2014/main" id="{AB369DA5-0D4A-87A0-3B97-4470A084126E}"/>
              </a:ext>
            </a:extLst>
          </p:cNvPr>
          <p:cNvSpPr/>
          <p:nvPr/>
        </p:nvSpPr>
        <p:spPr>
          <a:xfrm>
            <a:off x="5646982" y="0"/>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随机森林修正</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9C2F2F46-AC23-B37F-4967-8D83B53E215E}"/>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二、建模求解</a:t>
            </a:r>
          </a:p>
        </p:txBody>
      </p:sp>
      <p:sp>
        <p:nvSpPr>
          <p:cNvPr id="9" name="矩形 8">
            <a:extLst>
              <a:ext uri="{FF2B5EF4-FFF2-40B4-BE49-F238E27FC236}">
                <a16:creationId xmlns:a16="http://schemas.microsoft.com/office/drawing/2014/main" id="{1AFDAF75-F1DE-7F7F-1CCD-3CD55EEC7FE0}"/>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99F59D80-A2F2-CF15-73CA-50F2EC967787}"/>
              </a:ext>
            </a:extLst>
          </p:cNvPr>
          <p:cNvPicPr>
            <a:picLocks noChangeAspect="1"/>
          </p:cNvPicPr>
          <p:nvPr/>
        </p:nvPicPr>
        <p:blipFill rotWithShape="1">
          <a:blip r:embed="rId2">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12" name="矩形 11">
            <a:extLst>
              <a:ext uri="{FF2B5EF4-FFF2-40B4-BE49-F238E27FC236}">
                <a16:creationId xmlns:a16="http://schemas.microsoft.com/office/drawing/2014/main" id="{4A19B2CF-85A1-C7EB-2B6E-4AC2A217BF0D}"/>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参考文献</a:t>
            </a:r>
            <a:endParaRPr lang="en-US" altLang="zh-CN"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067857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3273893" y="3693453"/>
            <a:ext cx="564421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模型对比与总结</a:t>
            </a:r>
          </a:p>
        </p:txBody>
      </p:sp>
      <p:sp>
        <p:nvSpPr>
          <p:cNvPr id="5" name="椭圆 4"/>
          <p:cNvSpPr/>
          <p:nvPr/>
        </p:nvSpPr>
        <p:spPr>
          <a:xfrm>
            <a:off x="5223446" y="1419440"/>
            <a:ext cx="1745108" cy="17451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5400" b="1" dirty="0">
                <a:solidFill>
                  <a:srgbClr val="7E0C6E"/>
                </a:solidFill>
                <a:latin typeface="微软雅黑" panose="020B0503020204020204" pitchFamily="34" charset="-122"/>
                <a:ea typeface="微软雅黑" panose="020B0503020204020204" pitchFamily="34" charset="-122"/>
              </a:rPr>
              <a:t>三</a:t>
            </a:r>
            <a:endParaRPr kumimoji="0" lang="zh-CN" altLang="en-US" sz="5400" b="1" i="0" u="none" strike="noStrike" kern="1200" cap="none" spc="0" normalizeH="0" baseline="0" noProof="0" dirty="0">
              <a:ln>
                <a:noFill/>
              </a:ln>
              <a:solidFill>
                <a:srgbClr val="7E0C6E"/>
              </a:solidFill>
              <a:effectLst/>
              <a:uLnTx/>
              <a:uFillTx/>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152" t="50000" r="23298" b="21667"/>
          <a:stretch>
            <a:fillRect/>
          </a:stretch>
        </p:blipFill>
        <p:spPr>
          <a:xfrm>
            <a:off x="0" y="0"/>
            <a:ext cx="2743200" cy="11658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81922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CF3B893-C37C-6F51-7724-76BFB0862C0C}"/>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6" name="矩形 5">
            <a:extLst>
              <a:ext uri="{FF2B5EF4-FFF2-40B4-BE49-F238E27FC236}">
                <a16:creationId xmlns:a16="http://schemas.microsoft.com/office/drawing/2014/main" id="{79C613B8-B469-734E-922B-9F2FF1D8973B}"/>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三、模型对比与总结</a:t>
            </a:r>
          </a:p>
        </p:txBody>
      </p:sp>
      <p:sp>
        <p:nvSpPr>
          <p:cNvPr id="7" name="矩形 6">
            <a:extLst>
              <a:ext uri="{FF2B5EF4-FFF2-40B4-BE49-F238E27FC236}">
                <a16:creationId xmlns:a16="http://schemas.microsoft.com/office/drawing/2014/main" id="{E146C125-5F4D-7EC8-AAA9-0F3CECCACD06}"/>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黑体"/>
              <a:cs typeface="+mn-cs"/>
            </a:endParaRPr>
          </a:p>
        </p:txBody>
      </p:sp>
      <p:pic>
        <p:nvPicPr>
          <p:cNvPr id="8" name="图片 7">
            <a:extLst>
              <a:ext uri="{FF2B5EF4-FFF2-40B4-BE49-F238E27FC236}">
                <a16:creationId xmlns:a16="http://schemas.microsoft.com/office/drawing/2014/main" id="{C2C23A06-51E1-DC35-ABDE-BD6F8C57DDE8}"/>
              </a:ext>
            </a:extLst>
          </p:cNvPr>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2" name="文本框 1">
            <a:extLst>
              <a:ext uri="{FF2B5EF4-FFF2-40B4-BE49-F238E27FC236}">
                <a16:creationId xmlns:a16="http://schemas.microsoft.com/office/drawing/2014/main" id="{8158F12B-A317-A401-B916-576B0D57DF0C}"/>
              </a:ext>
            </a:extLst>
          </p:cNvPr>
          <p:cNvSpPr txBox="1"/>
          <p:nvPr/>
        </p:nvSpPr>
        <p:spPr>
          <a:xfrm>
            <a:off x="4464089" y="987831"/>
            <a:ext cx="326382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黑体"/>
                <a:cs typeface="+mn-cs"/>
              </a:rPr>
              <a:t>模型台风轨迹预测图汇总</a:t>
            </a:r>
          </a:p>
        </p:txBody>
      </p:sp>
      <p:pic>
        <p:nvPicPr>
          <p:cNvPr id="5" name="图片 4">
            <a:extLst>
              <a:ext uri="{FF2B5EF4-FFF2-40B4-BE49-F238E27FC236}">
                <a16:creationId xmlns:a16="http://schemas.microsoft.com/office/drawing/2014/main" id="{FDCE57F6-5E38-7880-9BD4-E1F296D4F50A}"/>
              </a:ext>
            </a:extLst>
          </p:cNvPr>
          <p:cNvPicPr>
            <a:picLocks noChangeAspect="1"/>
          </p:cNvPicPr>
          <p:nvPr/>
        </p:nvPicPr>
        <p:blipFill>
          <a:blip r:embed="rId4"/>
          <a:stretch>
            <a:fillRect/>
          </a:stretch>
        </p:blipFill>
        <p:spPr>
          <a:xfrm>
            <a:off x="321744" y="1559991"/>
            <a:ext cx="3790222" cy="2281072"/>
          </a:xfrm>
          <a:prstGeom prst="rect">
            <a:avLst/>
          </a:prstGeom>
        </p:spPr>
      </p:pic>
      <p:pic>
        <p:nvPicPr>
          <p:cNvPr id="9" name="图片 8">
            <a:extLst>
              <a:ext uri="{FF2B5EF4-FFF2-40B4-BE49-F238E27FC236}">
                <a16:creationId xmlns:a16="http://schemas.microsoft.com/office/drawing/2014/main" id="{161C2DFF-1097-2140-033F-0C65A354D2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88409" y="1558663"/>
            <a:ext cx="3826557" cy="2282400"/>
          </a:xfrm>
          <a:prstGeom prst="rect">
            <a:avLst/>
          </a:prstGeom>
        </p:spPr>
      </p:pic>
      <p:pic>
        <p:nvPicPr>
          <p:cNvPr id="11" name="图片 10" descr="1">
            <a:extLst>
              <a:ext uri="{FF2B5EF4-FFF2-40B4-BE49-F238E27FC236}">
                <a16:creationId xmlns:a16="http://schemas.microsoft.com/office/drawing/2014/main" id="{A496DAB0-5FD2-170D-A5FD-986D7A6A0B08}"/>
              </a:ext>
            </a:extLst>
          </p:cNvPr>
          <p:cNvPicPr>
            <a:picLocks noChangeAspect="1"/>
          </p:cNvPicPr>
          <p:nvPr/>
        </p:nvPicPr>
        <p:blipFill>
          <a:blip r:embed="rId6"/>
          <a:stretch>
            <a:fillRect/>
          </a:stretch>
        </p:blipFill>
        <p:spPr>
          <a:xfrm>
            <a:off x="8160635" y="1558663"/>
            <a:ext cx="3805024" cy="2282400"/>
          </a:xfrm>
          <a:prstGeom prst="rect">
            <a:avLst/>
          </a:prstGeom>
        </p:spPr>
      </p:pic>
      <p:pic>
        <p:nvPicPr>
          <p:cNvPr id="12" name="图片 11">
            <a:extLst>
              <a:ext uri="{FF2B5EF4-FFF2-40B4-BE49-F238E27FC236}">
                <a16:creationId xmlns:a16="http://schemas.microsoft.com/office/drawing/2014/main" id="{5851AA16-5F69-BA18-6FB4-48B85C011AD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3577" y="4011785"/>
            <a:ext cx="3826556" cy="2373511"/>
          </a:xfrm>
          <a:prstGeom prst="rect">
            <a:avLst/>
          </a:prstGeom>
        </p:spPr>
      </p:pic>
      <p:pic>
        <p:nvPicPr>
          <p:cNvPr id="13" name="图片 12">
            <a:extLst>
              <a:ext uri="{FF2B5EF4-FFF2-40B4-BE49-F238E27FC236}">
                <a16:creationId xmlns:a16="http://schemas.microsoft.com/office/drawing/2014/main" id="{16FA2D34-F238-ED9D-4E7E-555E8CA2727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24219" y="4011785"/>
            <a:ext cx="3805024" cy="2372400"/>
          </a:xfrm>
          <a:prstGeom prst="rect">
            <a:avLst/>
          </a:prstGeom>
        </p:spPr>
      </p:pic>
      <p:pic>
        <p:nvPicPr>
          <p:cNvPr id="14" name="图片 13">
            <a:extLst>
              <a:ext uri="{FF2B5EF4-FFF2-40B4-BE49-F238E27FC236}">
                <a16:creationId xmlns:a16="http://schemas.microsoft.com/office/drawing/2014/main" id="{FD473577-AB51-39D8-FA0C-F479B0E1B1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60635" y="4011785"/>
            <a:ext cx="3805024" cy="2372400"/>
          </a:xfrm>
          <a:prstGeom prst="rect">
            <a:avLst/>
          </a:prstGeom>
        </p:spPr>
      </p:pic>
      <p:sp>
        <p:nvSpPr>
          <p:cNvPr id="17" name="文本框 16">
            <a:extLst>
              <a:ext uri="{FF2B5EF4-FFF2-40B4-BE49-F238E27FC236}">
                <a16:creationId xmlns:a16="http://schemas.microsoft.com/office/drawing/2014/main" id="{2757D804-E8B9-58DA-2408-E9083256D8BE}"/>
              </a:ext>
            </a:extLst>
          </p:cNvPr>
          <p:cNvSpPr txBox="1"/>
          <p:nvPr/>
        </p:nvSpPr>
        <p:spPr>
          <a:xfrm>
            <a:off x="5946440" y="5792221"/>
            <a:ext cx="2082803" cy="369332"/>
          </a:xfrm>
          <a:prstGeom prst="rect">
            <a:avLst/>
          </a:prstGeom>
          <a:noFill/>
        </p:spPr>
        <p:txBody>
          <a:bodyPr wrap="square" rtlCol="0">
            <a:spAutoFit/>
          </a:bodyPr>
          <a:lstStyle/>
          <a:p>
            <a:r>
              <a:rPr lang="en-US" altLang="zh-CN" dirty="0">
                <a:solidFill>
                  <a:srgbClr val="FF0000"/>
                </a:solidFill>
              </a:rPr>
              <a:t>Encoder-Decoder</a:t>
            </a:r>
            <a:endParaRPr lang="zh-CN" altLang="en-US" dirty="0">
              <a:solidFill>
                <a:srgbClr val="FF0000"/>
              </a:solidFill>
            </a:endParaRPr>
          </a:p>
        </p:txBody>
      </p:sp>
      <p:sp>
        <p:nvSpPr>
          <p:cNvPr id="18" name="文本框 17">
            <a:extLst>
              <a:ext uri="{FF2B5EF4-FFF2-40B4-BE49-F238E27FC236}">
                <a16:creationId xmlns:a16="http://schemas.microsoft.com/office/drawing/2014/main" id="{B54BB5E2-EF6F-7FED-35D5-E201CA2E6B34}"/>
              </a:ext>
            </a:extLst>
          </p:cNvPr>
          <p:cNvSpPr txBox="1"/>
          <p:nvPr/>
        </p:nvSpPr>
        <p:spPr>
          <a:xfrm>
            <a:off x="3324356" y="3259772"/>
            <a:ext cx="573630" cy="369332"/>
          </a:xfrm>
          <a:prstGeom prst="rect">
            <a:avLst/>
          </a:prstGeom>
          <a:noFill/>
        </p:spPr>
        <p:txBody>
          <a:bodyPr wrap="square" rtlCol="0">
            <a:spAutoFit/>
          </a:bodyPr>
          <a:lstStyle/>
          <a:p>
            <a:r>
              <a:rPr lang="en-US" altLang="zh-CN" dirty="0">
                <a:solidFill>
                  <a:srgbClr val="FF0000"/>
                </a:solidFill>
              </a:rPr>
              <a:t>BP</a:t>
            </a:r>
            <a:endParaRPr lang="zh-CN" altLang="en-US" dirty="0">
              <a:solidFill>
                <a:srgbClr val="FF0000"/>
              </a:solidFill>
            </a:endParaRPr>
          </a:p>
        </p:txBody>
      </p:sp>
      <p:sp>
        <p:nvSpPr>
          <p:cNvPr id="19" name="文本框 18">
            <a:extLst>
              <a:ext uri="{FF2B5EF4-FFF2-40B4-BE49-F238E27FC236}">
                <a16:creationId xmlns:a16="http://schemas.microsoft.com/office/drawing/2014/main" id="{21FAE42B-7BE8-2F6B-1C5E-2690AAEEF2F3}"/>
              </a:ext>
            </a:extLst>
          </p:cNvPr>
          <p:cNvSpPr txBox="1"/>
          <p:nvPr/>
        </p:nvSpPr>
        <p:spPr>
          <a:xfrm>
            <a:off x="10779697" y="5792221"/>
            <a:ext cx="850151" cy="369332"/>
          </a:xfrm>
          <a:prstGeom prst="rect">
            <a:avLst/>
          </a:prstGeom>
          <a:noFill/>
        </p:spPr>
        <p:txBody>
          <a:bodyPr wrap="square" rtlCol="0">
            <a:spAutoFit/>
          </a:bodyPr>
          <a:lstStyle/>
          <a:p>
            <a:r>
              <a:rPr lang="en-US" altLang="zh-CN" dirty="0">
                <a:solidFill>
                  <a:srgbClr val="FF0000"/>
                </a:solidFill>
              </a:rPr>
              <a:t>LSTM-t</a:t>
            </a:r>
            <a:endParaRPr lang="zh-CN" altLang="en-US" dirty="0">
              <a:solidFill>
                <a:srgbClr val="FF0000"/>
              </a:solidFill>
            </a:endParaRPr>
          </a:p>
        </p:txBody>
      </p:sp>
      <p:sp>
        <p:nvSpPr>
          <p:cNvPr id="20" name="文本框 19">
            <a:extLst>
              <a:ext uri="{FF2B5EF4-FFF2-40B4-BE49-F238E27FC236}">
                <a16:creationId xmlns:a16="http://schemas.microsoft.com/office/drawing/2014/main" id="{6A73E862-F957-1843-06C2-4581C6EAE4AE}"/>
              </a:ext>
            </a:extLst>
          </p:cNvPr>
          <p:cNvSpPr txBox="1"/>
          <p:nvPr/>
        </p:nvSpPr>
        <p:spPr>
          <a:xfrm>
            <a:off x="3101009" y="5792221"/>
            <a:ext cx="725978" cy="369332"/>
          </a:xfrm>
          <a:prstGeom prst="rect">
            <a:avLst/>
          </a:prstGeom>
          <a:noFill/>
        </p:spPr>
        <p:txBody>
          <a:bodyPr wrap="square" rtlCol="0">
            <a:spAutoFit/>
          </a:bodyPr>
          <a:lstStyle/>
          <a:p>
            <a:r>
              <a:rPr lang="en-US" altLang="zh-CN" dirty="0">
                <a:solidFill>
                  <a:srgbClr val="FF0000"/>
                </a:solidFill>
              </a:rPr>
              <a:t>LSTM</a:t>
            </a:r>
            <a:endParaRPr lang="zh-CN" altLang="en-US" dirty="0">
              <a:solidFill>
                <a:srgbClr val="FF0000"/>
              </a:solidFill>
            </a:endParaRPr>
          </a:p>
        </p:txBody>
      </p:sp>
      <p:sp>
        <p:nvSpPr>
          <p:cNvPr id="21" name="文本框 20">
            <a:extLst>
              <a:ext uri="{FF2B5EF4-FFF2-40B4-BE49-F238E27FC236}">
                <a16:creationId xmlns:a16="http://schemas.microsoft.com/office/drawing/2014/main" id="{60559817-4F41-1DE3-674F-EAEEF686FB8D}"/>
              </a:ext>
            </a:extLst>
          </p:cNvPr>
          <p:cNvSpPr txBox="1"/>
          <p:nvPr/>
        </p:nvSpPr>
        <p:spPr>
          <a:xfrm>
            <a:off x="10995518" y="3259772"/>
            <a:ext cx="660112" cy="369332"/>
          </a:xfrm>
          <a:prstGeom prst="rect">
            <a:avLst/>
          </a:prstGeom>
          <a:noFill/>
        </p:spPr>
        <p:txBody>
          <a:bodyPr wrap="square" rtlCol="0">
            <a:spAutoFit/>
          </a:bodyPr>
          <a:lstStyle/>
          <a:p>
            <a:r>
              <a:rPr lang="en-US" altLang="zh-CN" dirty="0">
                <a:solidFill>
                  <a:srgbClr val="FF0000"/>
                </a:solidFill>
              </a:rPr>
              <a:t>RNN</a:t>
            </a:r>
            <a:endParaRPr lang="zh-CN" altLang="en-US" dirty="0">
              <a:solidFill>
                <a:srgbClr val="FF0000"/>
              </a:solidFill>
            </a:endParaRPr>
          </a:p>
        </p:txBody>
      </p:sp>
      <p:sp>
        <p:nvSpPr>
          <p:cNvPr id="22" name="文本框 21">
            <a:extLst>
              <a:ext uri="{FF2B5EF4-FFF2-40B4-BE49-F238E27FC236}">
                <a16:creationId xmlns:a16="http://schemas.microsoft.com/office/drawing/2014/main" id="{B5B5CFE7-9965-96A8-0443-0BD6DCB67A21}"/>
              </a:ext>
            </a:extLst>
          </p:cNvPr>
          <p:cNvSpPr txBox="1"/>
          <p:nvPr/>
        </p:nvSpPr>
        <p:spPr>
          <a:xfrm>
            <a:off x="7096318" y="3259772"/>
            <a:ext cx="573630" cy="369332"/>
          </a:xfrm>
          <a:prstGeom prst="rect">
            <a:avLst/>
          </a:prstGeom>
          <a:noFill/>
        </p:spPr>
        <p:txBody>
          <a:bodyPr wrap="square" rtlCol="0">
            <a:spAutoFit/>
          </a:bodyPr>
          <a:lstStyle/>
          <a:p>
            <a:r>
              <a:rPr lang="en-US" altLang="zh-CN" dirty="0">
                <a:solidFill>
                  <a:srgbClr val="FF0000"/>
                </a:solidFill>
              </a:rPr>
              <a:t>SVR</a:t>
            </a:r>
            <a:endParaRPr lang="zh-CN" altLang="en-US" dirty="0">
              <a:solidFill>
                <a:srgbClr val="FF0000"/>
              </a:solidFill>
            </a:endParaRPr>
          </a:p>
        </p:txBody>
      </p:sp>
    </p:spTree>
    <p:extLst>
      <p:ext uri="{BB962C8B-B14F-4D97-AF65-F5344CB8AC3E}">
        <p14:creationId xmlns:p14="http://schemas.microsoft.com/office/powerpoint/2010/main" val="40052715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CF3B893-C37C-6F51-7724-76BFB0862C0C}"/>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6" name="矩形 5">
            <a:extLst>
              <a:ext uri="{FF2B5EF4-FFF2-40B4-BE49-F238E27FC236}">
                <a16:creationId xmlns:a16="http://schemas.microsoft.com/office/drawing/2014/main" id="{79C613B8-B469-734E-922B-9F2FF1D8973B}"/>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三</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、模型对比与总结</a:t>
            </a:r>
          </a:p>
        </p:txBody>
      </p:sp>
      <p:sp>
        <p:nvSpPr>
          <p:cNvPr id="7" name="矩形 6">
            <a:extLst>
              <a:ext uri="{FF2B5EF4-FFF2-40B4-BE49-F238E27FC236}">
                <a16:creationId xmlns:a16="http://schemas.microsoft.com/office/drawing/2014/main" id="{E146C125-5F4D-7EC8-AAA9-0F3CECCACD06}"/>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2C23A06-51E1-DC35-ABDE-BD6F8C57DDE8}"/>
              </a:ext>
            </a:extLst>
          </p:cNvPr>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3" name="文本框 2">
            <a:extLst>
              <a:ext uri="{FF2B5EF4-FFF2-40B4-BE49-F238E27FC236}">
                <a16:creationId xmlns:a16="http://schemas.microsoft.com/office/drawing/2014/main" id="{A41973F3-F095-BE0F-2E14-0F3650ECA585}"/>
              </a:ext>
            </a:extLst>
          </p:cNvPr>
          <p:cNvSpPr txBox="1"/>
          <p:nvPr/>
        </p:nvSpPr>
        <p:spPr>
          <a:xfrm>
            <a:off x="1173174" y="2470220"/>
            <a:ext cx="184731" cy="369332"/>
          </a:xfrm>
          <a:prstGeom prst="rect">
            <a:avLst/>
          </a:prstGeom>
          <a:noFill/>
        </p:spPr>
        <p:txBody>
          <a:bodyPr wrap="none" rtlCol="0">
            <a:spAutoFit/>
          </a:bodyPr>
          <a:lstStyle/>
          <a:p>
            <a:endParaRPr kumimoji="1" lang="zh-CN" altLang="en-US" dirty="0"/>
          </a:p>
        </p:txBody>
      </p:sp>
      <p:graphicFrame>
        <p:nvGraphicFramePr>
          <p:cNvPr id="10" name="表格 9">
            <a:extLst>
              <a:ext uri="{FF2B5EF4-FFF2-40B4-BE49-F238E27FC236}">
                <a16:creationId xmlns:a16="http://schemas.microsoft.com/office/drawing/2014/main" id="{EBFD1A67-2D4C-979B-806A-F109EDBC290F}"/>
              </a:ext>
            </a:extLst>
          </p:cNvPr>
          <p:cNvGraphicFramePr>
            <a:graphicFrameLocks noGrp="1"/>
          </p:cNvGraphicFramePr>
          <p:nvPr>
            <p:extLst>
              <p:ext uri="{D42A27DB-BD31-4B8C-83A1-F6EECF244321}">
                <p14:modId xmlns:p14="http://schemas.microsoft.com/office/powerpoint/2010/main" val="1384527925"/>
              </p:ext>
            </p:extLst>
          </p:nvPr>
        </p:nvGraphicFramePr>
        <p:xfrm>
          <a:off x="798035" y="1497613"/>
          <a:ext cx="10595927" cy="4426848"/>
        </p:xfrm>
        <a:graphic>
          <a:graphicData uri="http://schemas.openxmlformats.org/drawingml/2006/table">
            <a:tbl>
              <a:tblPr firstRow="1" firstCol="1" bandRow="1">
                <a:tableStyleId>{5940675A-B579-460E-94D1-54222C63F5DA}</a:tableStyleId>
              </a:tblPr>
              <a:tblGrid>
                <a:gridCol w="2118930">
                  <a:extLst>
                    <a:ext uri="{9D8B030D-6E8A-4147-A177-3AD203B41FA5}">
                      <a16:colId xmlns:a16="http://schemas.microsoft.com/office/drawing/2014/main" val="2684278490"/>
                    </a:ext>
                  </a:extLst>
                </a:gridCol>
                <a:gridCol w="2118930">
                  <a:extLst>
                    <a:ext uri="{9D8B030D-6E8A-4147-A177-3AD203B41FA5}">
                      <a16:colId xmlns:a16="http://schemas.microsoft.com/office/drawing/2014/main" val="2070498196"/>
                    </a:ext>
                  </a:extLst>
                </a:gridCol>
                <a:gridCol w="2118930">
                  <a:extLst>
                    <a:ext uri="{9D8B030D-6E8A-4147-A177-3AD203B41FA5}">
                      <a16:colId xmlns:a16="http://schemas.microsoft.com/office/drawing/2014/main" val="655074530"/>
                    </a:ext>
                  </a:extLst>
                </a:gridCol>
                <a:gridCol w="2118930">
                  <a:extLst>
                    <a:ext uri="{9D8B030D-6E8A-4147-A177-3AD203B41FA5}">
                      <a16:colId xmlns:a16="http://schemas.microsoft.com/office/drawing/2014/main" val="4151850936"/>
                    </a:ext>
                  </a:extLst>
                </a:gridCol>
                <a:gridCol w="2120207">
                  <a:extLst>
                    <a:ext uri="{9D8B030D-6E8A-4147-A177-3AD203B41FA5}">
                      <a16:colId xmlns:a16="http://schemas.microsoft.com/office/drawing/2014/main" val="758354730"/>
                    </a:ext>
                  </a:extLst>
                </a:gridCol>
              </a:tblGrid>
              <a:tr h="553356">
                <a:tc>
                  <a:txBody>
                    <a:bodyPr/>
                    <a:lstStyle/>
                    <a:p>
                      <a:pPr algn="ct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rPr>
                        <a:t>6</a:t>
                      </a:r>
                      <a:r>
                        <a:rPr lang="en-US" altLang="zh-CN" sz="2000" kern="100" dirty="0">
                          <a:effectLst/>
                        </a:rPr>
                        <a:t>h</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rPr>
                        <a:t>24h</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rPr>
                        <a:t>48h</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rPr>
                        <a:t>72h</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17068489"/>
                  </a:ext>
                </a:extLst>
              </a:tr>
              <a:tr h="553356">
                <a:tc>
                  <a:txBody>
                    <a:bodyPr/>
                    <a:lstStyle/>
                    <a:p>
                      <a:pPr algn="ctr"/>
                      <a:r>
                        <a:rPr lang="en-US" altLang="zh-CN" sz="2000" kern="100" dirty="0">
                          <a:effectLst/>
                          <a:latin typeface="+mn-lt"/>
                          <a:ea typeface="等线" panose="02010600030101010101" pitchFamily="2" charset="-122"/>
                          <a:cs typeface="Times New Roman" panose="02020603050405020304" pitchFamily="18" charset="0"/>
                        </a:rPr>
                        <a:t>MLP</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rPr>
                        <a:t>0.84</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b="0" kern="100" dirty="0">
                          <a:solidFill>
                            <a:schemeClr val="tx1"/>
                          </a:solidFill>
                          <a:effectLst/>
                        </a:rPr>
                        <a:t>2.37</a:t>
                      </a:r>
                      <a:endParaRPr lang="zh-CN" sz="20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rPr>
                        <a:t>5.14</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rPr>
                        <a:t>8.54</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05175769"/>
                  </a:ext>
                </a:extLst>
              </a:tr>
              <a:tr h="553356">
                <a:tc>
                  <a:txBody>
                    <a:bodyPr/>
                    <a:lstStyle/>
                    <a:p>
                      <a:pPr algn="ctr"/>
                      <a:r>
                        <a:rPr lang="en-US" altLang="zh-CN" sz="2000" kern="100" dirty="0">
                          <a:effectLst/>
                        </a:rPr>
                        <a:t>SVR</a:t>
                      </a:r>
                      <a:endParaRPr lang="zh-CN" alt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rPr>
                        <a:t>0.779</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b="1" kern="100" dirty="0">
                          <a:solidFill>
                            <a:schemeClr val="accent1"/>
                          </a:solidFill>
                          <a:effectLst/>
                        </a:rPr>
                        <a:t>2.094</a:t>
                      </a:r>
                      <a:endParaRPr lang="zh-CN" sz="2000" b="1" kern="100" dirty="0">
                        <a:solidFill>
                          <a:schemeClr val="accent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b="1" kern="100" dirty="0">
                          <a:solidFill>
                            <a:srgbClr val="FF0000"/>
                          </a:solidFill>
                          <a:effectLst/>
                        </a:rPr>
                        <a:t>4.193</a:t>
                      </a:r>
                      <a:endParaRPr lang="zh-CN" sz="2000" b="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b="1" kern="100" dirty="0">
                          <a:solidFill>
                            <a:schemeClr val="accent1"/>
                          </a:solidFill>
                          <a:effectLst/>
                        </a:rPr>
                        <a:t>6.445</a:t>
                      </a:r>
                      <a:endParaRPr lang="zh-CN" sz="2000" b="1" kern="100" dirty="0">
                        <a:solidFill>
                          <a:schemeClr val="accent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57059749"/>
                  </a:ext>
                </a:extLst>
              </a:tr>
              <a:tr h="553356">
                <a:tc>
                  <a:txBody>
                    <a:bodyPr/>
                    <a:lstStyle/>
                    <a:p>
                      <a:pPr algn="ctr"/>
                      <a:r>
                        <a:rPr lang="en-US" altLang="zh-CN" sz="2000" kern="100" dirty="0">
                          <a:effectLst/>
                        </a:rPr>
                        <a:t>RNN</a:t>
                      </a:r>
                      <a:endParaRPr lang="zh-CN" alt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rPr>
                        <a:t>0.76</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rPr>
                        <a:t>2.78</a:t>
                      </a:r>
                      <a:endParaRPr lang="zh-CN" sz="2000" kern="100" dirty="0">
                        <a:effectLst/>
                        <a:latin typeface="+mn-lt"/>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kern="100" dirty="0">
                          <a:effectLst/>
                        </a:rPr>
                        <a:t>4.92</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rPr>
                        <a:t>6.85</a:t>
                      </a:r>
                      <a:endParaRPr lang="en-US" sz="2000" kern="100" dirty="0">
                        <a:effectLst/>
                        <a:latin typeface="+mn-lt"/>
                      </a:endParaRPr>
                    </a:p>
                  </a:txBody>
                  <a:tcPr marL="68580" marR="68580" marT="0" marB="0" anchor="ctr"/>
                </a:tc>
                <a:extLst>
                  <a:ext uri="{0D108BD9-81ED-4DB2-BD59-A6C34878D82A}">
                    <a16:rowId xmlns:a16="http://schemas.microsoft.com/office/drawing/2014/main" val="3450789290"/>
                  </a:ext>
                </a:extLst>
              </a:tr>
              <a:tr h="553356">
                <a:tc>
                  <a:txBody>
                    <a:bodyPr/>
                    <a:lstStyle/>
                    <a:p>
                      <a:pPr algn="ctr"/>
                      <a:r>
                        <a:rPr lang="en-US" altLang="zh-CN" sz="2000" kern="100" dirty="0">
                          <a:effectLst/>
                        </a:rPr>
                        <a:t>LSTM</a:t>
                      </a:r>
                      <a:endParaRPr lang="zh-CN" alt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b="1" kern="100" dirty="0">
                          <a:solidFill>
                            <a:schemeClr val="accent1"/>
                          </a:solidFill>
                          <a:effectLst/>
                        </a:rPr>
                        <a:t>0.65</a:t>
                      </a:r>
                      <a:endParaRPr lang="zh-CN" sz="2000" b="1" kern="100" dirty="0">
                        <a:solidFill>
                          <a:schemeClr val="accent1"/>
                        </a:solidFill>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rPr>
                        <a:t>2.56</a:t>
                      </a:r>
                      <a:endParaRPr lang="zh-CN" sz="2000" kern="100" dirty="0">
                        <a:effectLst/>
                        <a:latin typeface="+mn-lt"/>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b="0" kern="100" dirty="0">
                          <a:solidFill>
                            <a:schemeClr val="tx1"/>
                          </a:solidFill>
                          <a:effectLst/>
                        </a:rPr>
                        <a:t>4.26</a:t>
                      </a:r>
                      <a:endParaRPr lang="zh-CN" sz="2000" b="0" kern="100" dirty="0">
                        <a:solidFill>
                          <a:schemeClr val="tx1"/>
                        </a:solidFill>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highlight>
                            <a:srgbClr val="00FFFF"/>
                          </a:highlight>
                        </a:rPr>
                        <a:t>10.41</a:t>
                      </a:r>
                      <a:endParaRPr lang="en-US" sz="2000" kern="100" dirty="0">
                        <a:effectLst/>
                        <a:highlight>
                          <a:srgbClr val="00FFFF"/>
                        </a:highlight>
                        <a:latin typeface="+mn-lt"/>
                      </a:endParaRPr>
                    </a:p>
                  </a:txBody>
                  <a:tcPr marL="68580" marR="68580" marT="0" marB="0" anchor="ctr"/>
                </a:tc>
                <a:extLst>
                  <a:ext uri="{0D108BD9-81ED-4DB2-BD59-A6C34878D82A}">
                    <a16:rowId xmlns:a16="http://schemas.microsoft.com/office/drawing/2014/main" val="847554259"/>
                  </a:ext>
                </a:extLst>
              </a:tr>
              <a:tr h="553356">
                <a:tc>
                  <a:txBody>
                    <a:bodyPr/>
                    <a:lstStyle/>
                    <a:p>
                      <a:pPr algn="ctr"/>
                      <a:r>
                        <a:rPr lang="en-US" altLang="zh-CN" sz="2000" kern="100" dirty="0">
                          <a:effectLst/>
                          <a:latin typeface="+mn-lt"/>
                          <a:ea typeface="等线" panose="02010600030101010101" pitchFamily="2" charset="-122"/>
                          <a:cs typeface="Times New Roman" panose="02020603050405020304" pitchFamily="18" charset="0"/>
                        </a:rPr>
                        <a:t>Encoder-Decoder</a:t>
                      </a:r>
                      <a:endParaRPr lang="zh-CN" alt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b="1" kern="100" dirty="0">
                          <a:solidFill>
                            <a:srgbClr val="FF0000"/>
                          </a:solidFill>
                          <a:effectLst/>
                          <a:latin typeface="+mn-lt"/>
                        </a:rPr>
                        <a:t>0.57</a:t>
                      </a:r>
                      <a:endParaRPr lang="zh-CN" sz="2000" b="1" kern="100" dirty="0">
                        <a:solidFill>
                          <a:srgbClr val="FF0000"/>
                        </a:solidFill>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b="1" kern="100" dirty="0">
                          <a:solidFill>
                            <a:srgbClr val="FF0000"/>
                          </a:solidFill>
                          <a:effectLst/>
                          <a:latin typeface="+mn-lt"/>
                          <a:ea typeface="等线" panose="02010600030101010101" pitchFamily="2" charset="-122"/>
                          <a:cs typeface="Times New Roman" panose="02020603050405020304" pitchFamily="18" charset="0"/>
                        </a:rPr>
                        <a:t>1.91</a:t>
                      </a:r>
                      <a:endParaRPr lang="zh-CN" sz="2000" b="1" kern="100" dirty="0">
                        <a:solidFill>
                          <a:srgbClr val="FF0000"/>
                        </a:solidFill>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b="1" kern="100" dirty="0">
                          <a:solidFill>
                            <a:schemeClr val="accent1"/>
                          </a:solidFill>
                          <a:effectLst/>
                          <a:latin typeface="+mn-lt"/>
                        </a:rPr>
                        <a:t>4.24</a:t>
                      </a:r>
                      <a:endParaRPr lang="zh-CN" sz="2000" b="1" kern="100" dirty="0">
                        <a:solidFill>
                          <a:schemeClr val="accent1"/>
                        </a:solidFill>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b="1" kern="100" dirty="0">
                          <a:solidFill>
                            <a:srgbClr val="FF0000"/>
                          </a:solidFill>
                          <a:effectLst/>
                          <a:latin typeface="+mn-lt"/>
                        </a:rPr>
                        <a:t>6.38</a:t>
                      </a:r>
                      <a:endParaRPr lang="zh-CN" sz="2000" b="1" kern="100" dirty="0">
                        <a:solidFill>
                          <a:srgbClr val="FF0000"/>
                        </a:solidFill>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91133226"/>
                  </a:ext>
                </a:extLst>
              </a:tr>
              <a:tr h="553356">
                <a:tc>
                  <a:txBody>
                    <a:bodyPr/>
                    <a:lstStyle/>
                    <a:p>
                      <a:pPr algn="ctr"/>
                      <a:r>
                        <a:rPr lang="en-US" altLang="zh-CN" sz="2000" kern="100" dirty="0">
                          <a:effectLst/>
                          <a:latin typeface="+mn-lt"/>
                          <a:ea typeface="等线" panose="02010600030101010101" pitchFamily="2" charset="-122"/>
                          <a:cs typeface="Times New Roman" panose="02020603050405020304" pitchFamily="18" charset="0"/>
                        </a:rPr>
                        <a:t>Transformer</a:t>
                      </a:r>
                      <a:endParaRPr lang="zh-CN" alt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highlight>
                            <a:srgbClr val="FFFF00"/>
                          </a:highlight>
                          <a:latin typeface="+mn-lt"/>
                        </a:rPr>
                        <a:t>9.27</a:t>
                      </a:r>
                      <a:endParaRPr lang="zh-CN" sz="2000" kern="100" dirty="0">
                        <a:effectLst/>
                        <a:highlight>
                          <a:srgbClr val="FFFF00"/>
                        </a:highligh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highlight>
                            <a:srgbClr val="FFFF00"/>
                          </a:highlight>
                          <a:latin typeface="+mn-lt"/>
                          <a:ea typeface="黑体" panose="02010609060101010101" pitchFamily="49" charset="-122"/>
                          <a:cs typeface="Times New Roman" panose="02020603050405020304" pitchFamily="18" charset="0"/>
                        </a:rPr>
                        <a:t>9.53</a:t>
                      </a:r>
                      <a:endParaRPr lang="zh-CN" sz="2000" kern="100" dirty="0">
                        <a:effectLst/>
                        <a:highlight>
                          <a:srgbClr val="FFFF00"/>
                        </a:highlight>
                        <a:latin typeface="+mn-lt"/>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sz="2000" kern="100" dirty="0">
                          <a:effectLst/>
                          <a:highlight>
                            <a:srgbClr val="FFFF00"/>
                          </a:highlight>
                          <a:latin typeface="+mn-lt"/>
                        </a:rPr>
                        <a:t>10.47</a:t>
                      </a:r>
                      <a:endParaRPr lang="zh-CN" sz="2000" kern="100" dirty="0">
                        <a:effectLst/>
                        <a:highlight>
                          <a:srgbClr val="FFFF00"/>
                        </a:highligh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000" kern="100" dirty="0">
                          <a:effectLst/>
                          <a:highlight>
                            <a:srgbClr val="FFFF00"/>
                          </a:highlight>
                          <a:latin typeface="+mn-lt"/>
                        </a:rPr>
                        <a:t>11.74</a:t>
                      </a:r>
                      <a:endParaRPr lang="zh-CN" sz="2000" kern="100" dirty="0">
                        <a:effectLst/>
                        <a:highlight>
                          <a:srgbClr val="FFFF00"/>
                        </a:highligh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47172704"/>
                  </a:ext>
                </a:extLst>
              </a:tr>
              <a:tr h="553356">
                <a:tc>
                  <a:txBody>
                    <a:bodyPr/>
                    <a:lstStyle/>
                    <a:p>
                      <a:pPr algn="ctr"/>
                      <a:r>
                        <a:rPr lang="zh-CN" altLang="en-US" sz="2000" kern="100" dirty="0">
                          <a:effectLst/>
                        </a:rPr>
                        <a:t>引入参数</a:t>
                      </a:r>
                      <a:r>
                        <a:rPr lang="en-US" altLang="zh-CN" sz="2000" kern="100" dirty="0">
                          <a:effectLst/>
                        </a:rPr>
                        <a:t>t</a:t>
                      </a:r>
                      <a:r>
                        <a:rPr lang="zh-CN" altLang="en-US" sz="2000" kern="100" dirty="0">
                          <a:effectLst/>
                        </a:rPr>
                        <a:t>的</a:t>
                      </a:r>
                      <a:r>
                        <a:rPr lang="en-US" altLang="zh-CN" sz="2000" kern="100" dirty="0">
                          <a:effectLst/>
                        </a:rPr>
                        <a:t>LSTM</a:t>
                      </a:r>
                      <a:endParaRPr lang="zh-CN" altLang="zh-CN" sz="20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highlight>
                            <a:srgbClr val="00FFFF"/>
                          </a:highlight>
                        </a:rPr>
                        <a:t>1.38</a:t>
                      </a:r>
                      <a:endParaRPr lang="zh-CN" sz="2000" kern="100" dirty="0">
                        <a:effectLst/>
                        <a:highlight>
                          <a:srgbClr val="00FFFF"/>
                        </a:highligh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highlight>
                            <a:srgbClr val="00FFFF"/>
                          </a:highlight>
                        </a:rPr>
                        <a:t>3.22</a:t>
                      </a:r>
                      <a:endParaRPr lang="zh-CN" sz="2000" kern="100" dirty="0">
                        <a:effectLst/>
                        <a:highlight>
                          <a:srgbClr val="00FFFF"/>
                        </a:highlight>
                        <a:latin typeface="+mn-lt"/>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en-US" altLang="zh-CN" sz="2000" kern="100" dirty="0">
                          <a:effectLst/>
                          <a:highlight>
                            <a:srgbClr val="00FFFF"/>
                          </a:highlight>
                        </a:rPr>
                        <a:t>6.12</a:t>
                      </a:r>
                      <a:endParaRPr lang="zh-CN" sz="2000" kern="100" dirty="0">
                        <a:effectLst/>
                        <a:highlight>
                          <a:srgbClr val="00FFFF"/>
                        </a:highligh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rPr>
                        <a:t>8.85</a:t>
                      </a:r>
                      <a:endParaRPr lang="en-US" sz="2000" kern="100" dirty="0">
                        <a:effectLst/>
                        <a:latin typeface="+mn-lt"/>
                      </a:endParaRPr>
                    </a:p>
                  </a:txBody>
                  <a:tcPr marL="68580" marR="68580" marT="0" marB="0" anchor="ctr"/>
                </a:tc>
                <a:extLst>
                  <a:ext uri="{0D108BD9-81ED-4DB2-BD59-A6C34878D82A}">
                    <a16:rowId xmlns:a16="http://schemas.microsoft.com/office/drawing/2014/main" val="3691965603"/>
                  </a:ext>
                </a:extLst>
              </a:tr>
            </a:tbl>
          </a:graphicData>
        </a:graphic>
      </p:graphicFrame>
      <p:sp>
        <p:nvSpPr>
          <p:cNvPr id="2" name="文本框 1">
            <a:extLst>
              <a:ext uri="{FF2B5EF4-FFF2-40B4-BE49-F238E27FC236}">
                <a16:creationId xmlns:a16="http://schemas.microsoft.com/office/drawing/2014/main" id="{8158F12B-A317-A401-B916-576B0D57DF0C}"/>
              </a:ext>
            </a:extLst>
          </p:cNvPr>
          <p:cNvSpPr txBox="1"/>
          <p:nvPr/>
        </p:nvSpPr>
        <p:spPr>
          <a:xfrm>
            <a:off x="3373107" y="1030216"/>
            <a:ext cx="5445784" cy="400110"/>
          </a:xfrm>
          <a:prstGeom prst="rect">
            <a:avLst/>
          </a:prstGeom>
          <a:noFill/>
        </p:spPr>
        <p:txBody>
          <a:bodyPr wrap="square" rtlCol="0">
            <a:spAutoFit/>
          </a:bodyPr>
          <a:lstStyle/>
          <a:p>
            <a:r>
              <a:rPr lang="zh-CN" altLang="en-US" sz="2000" b="1" dirty="0"/>
              <a:t>台风轨迹预测 </a:t>
            </a:r>
            <a:r>
              <a:rPr lang="en-US" altLang="zh-CN" sz="2000" b="1" dirty="0"/>
              <a:t>6h</a:t>
            </a:r>
            <a:r>
              <a:rPr lang="zh-CN" altLang="en-US" sz="2000" b="1" dirty="0"/>
              <a:t>、</a:t>
            </a:r>
            <a:r>
              <a:rPr lang="en-US" altLang="zh-CN" sz="2000" b="1" dirty="0"/>
              <a:t>24h</a:t>
            </a:r>
            <a:r>
              <a:rPr lang="zh-CN" altLang="en-US" sz="2000" b="1" dirty="0"/>
              <a:t>、</a:t>
            </a:r>
            <a:r>
              <a:rPr lang="en-US" altLang="zh-CN" sz="2000" b="1" dirty="0"/>
              <a:t>48h</a:t>
            </a:r>
            <a:r>
              <a:rPr lang="zh-CN" altLang="en-US" sz="2000" b="1" dirty="0"/>
              <a:t>、</a:t>
            </a:r>
            <a:r>
              <a:rPr lang="en-US" altLang="zh-CN" sz="2000" b="1" dirty="0"/>
              <a:t>72h RMSE </a:t>
            </a:r>
            <a:r>
              <a:rPr lang="zh-CN" altLang="en-US" sz="2000" b="1" dirty="0"/>
              <a:t>汇总</a:t>
            </a:r>
          </a:p>
        </p:txBody>
      </p:sp>
    </p:spTree>
    <p:extLst>
      <p:ext uri="{BB962C8B-B14F-4D97-AF65-F5344CB8AC3E}">
        <p14:creationId xmlns:p14="http://schemas.microsoft.com/office/powerpoint/2010/main" val="9528212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1229473" y="2553556"/>
            <a:ext cx="2481466" cy="1015663"/>
          </a:xfrm>
          <a:prstGeom prst="rect">
            <a:avLst/>
          </a:prstGeom>
          <a:noFill/>
        </p:spPr>
        <p:txBody>
          <a:bodyPr wrap="square" rtlCol="0">
            <a:spAutoFit/>
          </a:bodyPr>
          <a:lstStyle/>
          <a:p>
            <a:r>
              <a:rPr lang="zh-CN" altLang="en-US" sz="6000" b="1" dirty="0">
                <a:solidFill>
                  <a:schemeClr val="bg1"/>
                </a:solidFill>
                <a:latin typeface="+mj-ea"/>
              </a:rPr>
              <a:t>谢谢！</a:t>
            </a:r>
          </a:p>
        </p:txBody>
      </p:sp>
      <p:sp>
        <p:nvSpPr>
          <p:cNvPr id="5" name="矩形: 圆角 4"/>
          <p:cNvSpPr/>
          <p:nvPr/>
        </p:nvSpPr>
        <p:spPr>
          <a:xfrm>
            <a:off x="1229473" y="3886521"/>
            <a:ext cx="6537789" cy="48481"/>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329915" y="153347"/>
            <a:ext cx="2298038" cy="89642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21FF41D7-71E1-47FB-93BE-FD400A9FCE09}"/>
              </a:ext>
            </a:extLst>
          </p:cNvPr>
          <p:cNvGrpSpPr/>
          <p:nvPr/>
        </p:nvGrpSpPr>
        <p:grpSpPr>
          <a:xfrm>
            <a:off x="1004401" y="1574833"/>
            <a:ext cx="10080000" cy="1331667"/>
            <a:chOff x="935989" y="1626075"/>
            <a:chExt cx="10080000" cy="1331667"/>
          </a:xfrm>
        </p:grpSpPr>
        <p:sp>
          <p:nvSpPr>
            <p:cNvPr id="15" name="文本框 14">
              <a:extLst>
                <a:ext uri="{FF2B5EF4-FFF2-40B4-BE49-F238E27FC236}">
                  <a16:creationId xmlns:a16="http://schemas.microsoft.com/office/drawing/2014/main" id="{67DDBD47-29C5-41BC-A862-19BEC2A3C657}"/>
                </a:ext>
              </a:extLst>
            </p:cNvPr>
            <p:cNvSpPr txBox="1"/>
            <p:nvPr/>
          </p:nvSpPr>
          <p:spPr>
            <a:xfrm>
              <a:off x="935989" y="1626075"/>
              <a:ext cx="10080000" cy="461665"/>
            </a:xfrm>
            <a:prstGeom prst="rect">
              <a:avLst/>
            </a:prstGeom>
            <a:solidFill>
              <a:schemeClr val="accent1">
                <a:lumMod val="50000"/>
              </a:schemeClr>
            </a:solidFill>
            <a:effectLst/>
          </p:spPr>
          <p:txBody>
            <a:bodyPr wrap="square" rtlCol="0">
              <a:spAutoFit/>
            </a:bodyPr>
            <a:lstStyle/>
            <a:p>
              <a:r>
                <a:rPr lang="zh-CN" altLang="en-US" sz="2400" dirty="0">
                  <a:solidFill>
                    <a:schemeClr val="bg1"/>
                  </a:solidFill>
                </a:rPr>
                <a:t>数据集介绍</a:t>
              </a:r>
            </a:p>
          </p:txBody>
        </p:sp>
        <p:sp>
          <p:nvSpPr>
            <p:cNvPr id="16" name="文本框 15">
              <a:extLst>
                <a:ext uri="{FF2B5EF4-FFF2-40B4-BE49-F238E27FC236}">
                  <a16:creationId xmlns:a16="http://schemas.microsoft.com/office/drawing/2014/main" id="{73152459-2759-4714-92E8-85DE87871900}"/>
                </a:ext>
              </a:extLst>
            </p:cNvPr>
            <p:cNvSpPr txBox="1"/>
            <p:nvPr/>
          </p:nvSpPr>
          <p:spPr>
            <a:xfrm>
              <a:off x="935989" y="2086991"/>
              <a:ext cx="10080000" cy="870751"/>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285750" indent="-285750" fontAlgn="auto">
                <a:lnSpc>
                  <a:spcPct val="150000"/>
                </a:lnSpc>
                <a:buFont typeface="Arial" panose="020B0604020202020204" pitchFamily="34" charset="0"/>
                <a:buChar char="•"/>
              </a:pPr>
              <a:r>
                <a:rPr lang="zh-CN" altLang="en-US" dirty="0">
                  <a:solidFill>
                    <a:schemeClr val="tx1"/>
                  </a:solidFill>
                  <a:latin typeface="Times New Roman" panose="02020603050405020304" pitchFamily="18" charset="0"/>
                  <a:ea typeface="黑体" panose="02010609060101010101" pitchFamily="49" charset="-122"/>
                </a:rPr>
                <a:t>训练集中总共有 </a:t>
              </a:r>
              <a:r>
                <a:rPr lang="en-US" altLang="zh-CN" dirty="0">
                  <a:solidFill>
                    <a:schemeClr val="tx1"/>
                  </a:solidFill>
                  <a:latin typeface="Times New Roman" panose="02020603050405020304" pitchFamily="18" charset="0"/>
                  <a:ea typeface="黑体" panose="02010609060101010101" pitchFamily="49" charset="-122"/>
                </a:rPr>
                <a:t>436 </a:t>
              </a:r>
              <a:r>
                <a:rPr lang="zh-CN" altLang="en-US" dirty="0">
                  <a:solidFill>
                    <a:schemeClr val="tx1"/>
                  </a:solidFill>
                  <a:latin typeface="Times New Roman" panose="02020603050405020304" pitchFamily="18" charset="0"/>
                  <a:ea typeface="黑体" panose="02010609060101010101" pitchFamily="49" charset="-122"/>
                </a:rPr>
                <a:t>个台风， </a:t>
              </a:r>
              <a:r>
                <a:rPr lang="en-US" altLang="zh-CN" dirty="0">
                  <a:solidFill>
                    <a:schemeClr val="tx1"/>
                  </a:solidFill>
                  <a:latin typeface="Times New Roman" panose="02020603050405020304" pitchFamily="18" charset="0"/>
                  <a:ea typeface="黑体" panose="02010609060101010101" pitchFamily="49" charset="-122"/>
                </a:rPr>
                <a:t>12839 </a:t>
              </a:r>
              <a:r>
                <a:rPr lang="zh-CN" altLang="en-US" dirty="0">
                  <a:solidFill>
                    <a:schemeClr val="tx1"/>
                  </a:solidFill>
                  <a:latin typeface="Times New Roman" panose="02020603050405020304" pitchFamily="18" charset="0"/>
                  <a:ea typeface="黑体" panose="02010609060101010101" pitchFamily="49" charset="-122"/>
                </a:rPr>
                <a:t>条台风数据</a:t>
              </a:r>
            </a:p>
            <a:p>
              <a:pPr marL="285750" indent="-285750" fontAlgn="auto">
                <a:lnSpc>
                  <a:spcPct val="150000"/>
                </a:lnSpc>
                <a:buFont typeface="Arial" panose="020B0604020202020204" pitchFamily="34" charset="0"/>
                <a:buChar char="•"/>
              </a:pPr>
              <a:r>
                <a:rPr lang="zh-CN" altLang="en-US" dirty="0">
                  <a:solidFill>
                    <a:schemeClr val="tx1"/>
                  </a:solidFill>
                  <a:latin typeface="Times New Roman" panose="02020603050405020304" pitchFamily="18" charset="0"/>
                  <a:ea typeface="黑体" panose="02010609060101010101" pitchFamily="49" charset="-122"/>
                </a:rPr>
                <a:t>测试集中总共有 </a:t>
              </a:r>
              <a:r>
                <a:rPr lang="en-US" altLang="zh-CN" dirty="0">
                  <a:solidFill>
                    <a:schemeClr val="tx1"/>
                  </a:solidFill>
                  <a:latin typeface="Times New Roman" panose="02020603050405020304" pitchFamily="18" charset="0"/>
                  <a:ea typeface="黑体" panose="02010609060101010101" pitchFamily="49" charset="-122"/>
                </a:rPr>
                <a:t>152 </a:t>
              </a:r>
              <a:r>
                <a:rPr lang="zh-CN" altLang="en-US" dirty="0">
                  <a:solidFill>
                    <a:schemeClr val="tx1"/>
                  </a:solidFill>
                  <a:latin typeface="Times New Roman" panose="02020603050405020304" pitchFamily="18" charset="0"/>
                  <a:ea typeface="黑体" panose="02010609060101010101" pitchFamily="49" charset="-122"/>
                </a:rPr>
                <a:t>个台风， </a:t>
              </a:r>
              <a:r>
                <a:rPr lang="en-US" altLang="zh-CN" dirty="0">
                  <a:solidFill>
                    <a:schemeClr val="tx1"/>
                  </a:solidFill>
                  <a:latin typeface="Times New Roman" panose="02020603050405020304" pitchFamily="18" charset="0"/>
                  <a:ea typeface="黑体" panose="02010609060101010101" pitchFamily="49" charset="-122"/>
                </a:rPr>
                <a:t>4539 </a:t>
              </a:r>
              <a:r>
                <a:rPr lang="zh-CN" altLang="en-US" dirty="0">
                  <a:solidFill>
                    <a:schemeClr val="tx1"/>
                  </a:solidFill>
                  <a:latin typeface="Times New Roman" panose="02020603050405020304" pitchFamily="18" charset="0"/>
                  <a:ea typeface="黑体" panose="02010609060101010101" pitchFamily="49" charset="-122"/>
                </a:rPr>
                <a:t>条台风数据</a:t>
              </a:r>
            </a:p>
          </p:txBody>
        </p:sp>
      </p:grpSp>
      <p:sp>
        <p:nvSpPr>
          <p:cNvPr id="19" name="矩形 18">
            <a:extLst>
              <a:ext uri="{FF2B5EF4-FFF2-40B4-BE49-F238E27FC236}">
                <a16:creationId xmlns:a16="http://schemas.microsoft.com/office/drawing/2014/main" id="{F4B8E22B-71F9-ECE0-3A8C-5C531FA69624}"/>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0" name="矩形 19">
            <a:extLst>
              <a:ext uri="{FF2B5EF4-FFF2-40B4-BE49-F238E27FC236}">
                <a16:creationId xmlns:a16="http://schemas.microsoft.com/office/drawing/2014/main" id="{55169132-3A21-213F-8493-1027F541512F}"/>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数据集分析</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矩形 20">
            <a:extLst>
              <a:ext uri="{FF2B5EF4-FFF2-40B4-BE49-F238E27FC236}">
                <a16:creationId xmlns:a16="http://schemas.microsoft.com/office/drawing/2014/main" id="{4CCD18E3-AC30-B1A1-4C7B-478C3F2ECB6C}"/>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一</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、问题背景与数据处理</a:t>
            </a:r>
          </a:p>
        </p:txBody>
      </p:sp>
      <p:sp>
        <p:nvSpPr>
          <p:cNvPr id="25" name="矩形 24">
            <a:extLst>
              <a:ext uri="{FF2B5EF4-FFF2-40B4-BE49-F238E27FC236}">
                <a16:creationId xmlns:a16="http://schemas.microsoft.com/office/drawing/2014/main" id="{3F22C8E2-D3FD-41F0-D1BE-626E12714F30}"/>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8A9F6626-7587-F46B-DE38-C43F3CCEFD55}"/>
              </a:ext>
            </a:extLst>
          </p:cNvPr>
          <p:cNvPicPr>
            <a:picLocks noChangeAspect="1"/>
          </p:cNvPicPr>
          <p:nvPr/>
        </p:nvPicPr>
        <p:blipFill rotWithShape="1">
          <a:blip r:embed="rId2">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27" name="矩形 26">
            <a:extLst>
              <a:ext uri="{FF2B5EF4-FFF2-40B4-BE49-F238E27FC236}">
                <a16:creationId xmlns:a16="http://schemas.microsoft.com/office/drawing/2014/main" id="{97BA4C72-DEB4-676F-0DDF-BC21FEDED3C7}"/>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矩形 27">
            <a:extLst>
              <a:ext uri="{FF2B5EF4-FFF2-40B4-BE49-F238E27FC236}">
                <a16:creationId xmlns:a16="http://schemas.microsoft.com/office/drawing/2014/main" id="{D9DBF0AF-293A-FF89-8122-871768A8663F}"/>
              </a:ext>
            </a:extLst>
          </p:cNvPr>
          <p:cNvSpPr/>
          <p:nvPr/>
        </p:nvSpPr>
        <p:spPr>
          <a:xfrm>
            <a:off x="8719147" y="-6236"/>
            <a:ext cx="3395568" cy="54650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57DC9505-94CD-8358-F55F-0C5029243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5732" y="3429000"/>
            <a:ext cx="6220536" cy="2391402"/>
          </a:xfrm>
          <a:prstGeom prst="rect">
            <a:avLst/>
          </a:prstGeom>
        </p:spPr>
      </p:pic>
    </p:spTree>
    <p:extLst>
      <p:ext uri="{BB962C8B-B14F-4D97-AF65-F5344CB8AC3E}">
        <p14:creationId xmlns:p14="http://schemas.microsoft.com/office/powerpoint/2010/main" val="12758784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3514DFC6-06AC-7FF9-6C2A-9EA2F014E417}"/>
              </a:ext>
            </a:extLst>
          </p:cNvPr>
          <p:cNvGrpSpPr/>
          <p:nvPr/>
        </p:nvGrpSpPr>
        <p:grpSpPr>
          <a:xfrm>
            <a:off x="765654" y="418267"/>
            <a:ext cx="7393305" cy="646430"/>
            <a:chOff x="1371" y="340"/>
            <a:chExt cx="11643" cy="1018"/>
          </a:xfrm>
        </p:grpSpPr>
        <p:sp>
          <p:nvSpPr>
            <p:cNvPr id="6" name="文本框 5">
              <a:extLst>
                <a:ext uri="{FF2B5EF4-FFF2-40B4-BE49-F238E27FC236}">
                  <a16:creationId xmlns:a16="http://schemas.microsoft.com/office/drawing/2014/main" id="{6B4210AB-8896-D074-D517-896247977E37}"/>
                </a:ext>
              </a:extLst>
            </p:cNvPr>
            <p:cNvSpPr txBox="1"/>
            <p:nvPr/>
          </p:nvSpPr>
          <p:spPr>
            <a:xfrm>
              <a:off x="2166" y="340"/>
              <a:ext cx="3491" cy="10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小组分工</a:t>
              </a:r>
            </a:p>
          </p:txBody>
        </p:sp>
        <p:grpSp>
          <p:nvGrpSpPr>
            <p:cNvPr id="7" name="组合 6">
              <a:extLst>
                <a:ext uri="{FF2B5EF4-FFF2-40B4-BE49-F238E27FC236}">
                  <a16:creationId xmlns:a16="http://schemas.microsoft.com/office/drawing/2014/main" id="{7FDAD641-48CB-C565-CE27-92B2CF620358}"/>
                </a:ext>
              </a:extLst>
            </p:cNvPr>
            <p:cNvGrpSpPr/>
            <p:nvPr/>
          </p:nvGrpSpPr>
          <p:grpSpPr>
            <a:xfrm>
              <a:off x="1371" y="340"/>
              <a:ext cx="795" cy="1015"/>
              <a:chOff x="1026" y="168"/>
              <a:chExt cx="1082" cy="1368"/>
            </a:xfrm>
          </p:grpSpPr>
          <p:sp>
            <p:nvSpPr>
              <p:cNvPr id="9" name="图文框 8">
                <a:extLst>
                  <a:ext uri="{FF2B5EF4-FFF2-40B4-BE49-F238E27FC236}">
                    <a16:creationId xmlns:a16="http://schemas.microsoft.com/office/drawing/2014/main" id="{7C4CEC2B-CCD6-BD04-1925-CEF183E501DA}"/>
                  </a:ext>
                </a:extLst>
              </p:cNvPr>
              <p:cNvSpPr/>
              <p:nvPr/>
            </p:nvSpPr>
            <p:spPr>
              <a:xfrm>
                <a:off x="1026" y="168"/>
                <a:ext cx="691" cy="1008"/>
              </a:xfrm>
              <a:prstGeom prst="frame">
                <a:avLst/>
              </a:prstGeom>
              <a:gradFill>
                <a:gsLst>
                  <a:gs pos="0">
                    <a:srgbClr val="9D1F7B">
                      <a:alpha val="41000"/>
                    </a:srgbClr>
                  </a:gs>
                  <a:gs pos="100000">
                    <a:srgbClr val="801962"/>
                  </a:gs>
                </a:gsLst>
                <a:lin ang="29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sp>
            <p:nvSpPr>
              <p:cNvPr id="10" name="图文框 9">
                <a:extLst>
                  <a:ext uri="{FF2B5EF4-FFF2-40B4-BE49-F238E27FC236}">
                    <a16:creationId xmlns:a16="http://schemas.microsoft.com/office/drawing/2014/main" id="{4692008C-228B-4FD5-C1B0-7990F2B00D24}"/>
                  </a:ext>
                </a:extLst>
              </p:cNvPr>
              <p:cNvSpPr/>
              <p:nvPr/>
            </p:nvSpPr>
            <p:spPr>
              <a:xfrm>
                <a:off x="1370" y="656"/>
                <a:ext cx="738" cy="881"/>
              </a:xfrm>
              <a:prstGeom prst="frame">
                <a:avLst>
                  <a:gd name="adj1" fmla="val 22850"/>
                </a:avLst>
              </a:prstGeom>
              <a:gradFill>
                <a:gsLst>
                  <a:gs pos="0">
                    <a:srgbClr val="CD95C0">
                      <a:alpha val="71000"/>
                    </a:srgbClr>
                  </a:gs>
                  <a:gs pos="100000">
                    <a:srgbClr val="801962"/>
                  </a:gs>
                </a:gsLst>
                <a:lin ang="29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grpSp>
        <p:cxnSp>
          <p:nvCxnSpPr>
            <p:cNvPr id="8" name="直接连接符 7">
              <a:extLst>
                <a:ext uri="{FF2B5EF4-FFF2-40B4-BE49-F238E27FC236}">
                  <a16:creationId xmlns:a16="http://schemas.microsoft.com/office/drawing/2014/main" id="{24B38933-ED25-36AC-6671-42B0D96F6F4F}"/>
                </a:ext>
              </a:extLst>
            </p:cNvPr>
            <p:cNvCxnSpPr/>
            <p:nvPr/>
          </p:nvCxnSpPr>
          <p:spPr>
            <a:xfrm>
              <a:off x="2294" y="1356"/>
              <a:ext cx="10720" cy="0"/>
            </a:xfrm>
            <a:prstGeom prst="line">
              <a:avLst/>
            </a:prstGeom>
            <a:ln w="50800">
              <a:gradFill>
                <a:gsLst>
                  <a:gs pos="0">
                    <a:srgbClr val="760B57"/>
                  </a:gs>
                  <a:gs pos="27000">
                    <a:srgbClr val="CD95C0"/>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graphicFrame>
        <p:nvGraphicFramePr>
          <p:cNvPr id="11" name="表格 10">
            <a:extLst>
              <a:ext uri="{FF2B5EF4-FFF2-40B4-BE49-F238E27FC236}">
                <a16:creationId xmlns:a16="http://schemas.microsoft.com/office/drawing/2014/main" id="{5BA720EE-DA7D-43B5-87F7-DB4AB4F3ABDD}"/>
              </a:ext>
            </a:extLst>
          </p:cNvPr>
          <p:cNvGraphicFramePr>
            <a:graphicFrameLocks noGrp="1"/>
          </p:cNvGraphicFramePr>
          <p:nvPr>
            <p:extLst>
              <p:ext uri="{D42A27DB-BD31-4B8C-83A1-F6EECF244321}">
                <p14:modId xmlns:p14="http://schemas.microsoft.com/office/powerpoint/2010/main" val="1945471817"/>
              </p:ext>
            </p:extLst>
          </p:nvPr>
        </p:nvGraphicFramePr>
        <p:xfrm>
          <a:off x="798034" y="1497612"/>
          <a:ext cx="10819002" cy="4522171"/>
        </p:xfrm>
        <a:graphic>
          <a:graphicData uri="http://schemas.openxmlformats.org/drawingml/2006/table">
            <a:tbl>
              <a:tblPr firstRow="1" firstCol="1" bandRow="1">
                <a:tableStyleId>{5940675A-B579-460E-94D1-54222C63F5DA}</a:tableStyleId>
              </a:tblPr>
              <a:tblGrid>
                <a:gridCol w="3606334">
                  <a:extLst>
                    <a:ext uri="{9D8B030D-6E8A-4147-A177-3AD203B41FA5}">
                      <a16:colId xmlns:a16="http://schemas.microsoft.com/office/drawing/2014/main" val="2070498196"/>
                    </a:ext>
                  </a:extLst>
                </a:gridCol>
                <a:gridCol w="3606334">
                  <a:extLst>
                    <a:ext uri="{9D8B030D-6E8A-4147-A177-3AD203B41FA5}">
                      <a16:colId xmlns:a16="http://schemas.microsoft.com/office/drawing/2014/main" val="655074530"/>
                    </a:ext>
                  </a:extLst>
                </a:gridCol>
                <a:gridCol w="3606334">
                  <a:extLst>
                    <a:ext uri="{9D8B030D-6E8A-4147-A177-3AD203B41FA5}">
                      <a16:colId xmlns:a16="http://schemas.microsoft.com/office/drawing/2014/main" val="4151850936"/>
                    </a:ext>
                  </a:extLst>
                </a:gridCol>
              </a:tblGrid>
              <a:tr h="951214">
                <a:tc>
                  <a:txBody>
                    <a:bodyPr/>
                    <a:lstStyle/>
                    <a:p>
                      <a:pPr algn="ctr"/>
                      <a:r>
                        <a:rPr lang="zh-CN" altLang="en-US" sz="2000" b="1" kern="100" baseline="0" dirty="0">
                          <a:solidFill>
                            <a:schemeClr val="tx1"/>
                          </a:solidFill>
                          <a:effectLst/>
                          <a:highlight>
                            <a:srgbClr val="FFFF00"/>
                          </a:highlight>
                          <a:latin typeface="Times New Roman" panose="02020603050405020304" pitchFamily="18" charset="0"/>
                          <a:ea typeface="黑体" panose="02010609060101010101" pitchFamily="49" charset="-122"/>
                          <a:cs typeface="Times New Roman" panose="02020603050405020304" pitchFamily="18" charset="0"/>
                        </a:rPr>
                        <a:t>唐治江</a:t>
                      </a:r>
                      <a:endParaRPr lang="zh-CN" sz="2000" b="1" kern="100" baseline="0" dirty="0">
                        <a:solidFill>
                          <a:schemeClr val="tx1"/>
                        </a:solidFill>
                        <a:effectLst/>
                        <a:highlight>
                          <a:srgbClr val="FFFF00"/>
                        </a:highligh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zh-CN" altLang="en-US" sz="2000" b="1" baseline="0" dirty="0">
                          <a:solidFill>
                            <a:schemeClr val="tx1"/>
                          </a:solidFill>
                          <a:highlight>
                            <a:srgbClr val="FFFF00"/>
                          </a:highlight>
                          <a:latin typeface="Times New Roman" panose="02020603050405020304" pitchFamily="18" charset="0"/>
                          <a:ea typeface="黑体" panose="02010609060101010101" pitchFamily="49" charset="-122"/>
                        </a:rPr>
                        <a:t>陈奕名</a:t>
                      </a:r>
                      <a:endParaRPr lang="zh-CN" sz="2000" b="1" kern="100" baseline="0" dirty="0">
                        <a:solidFill>
                          <a:schemeClr val="tx1"/>
                        </a:solidFill>
                        <a:effectLst/>
                        <a:highlight>
                          <a:srgbClr val="FFFF00"/>
                        </a:highligh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zh-CN" altLang="en-US" sz="2000" b="1" baseline="0" dirty="0">
                          <a:solidFill>
                            <a:schemeClr val="tx1"/>
                          </a:solidFill>
                          <a:highlight>
                            <a:srgbClr val="FFFF00"/>
                          </a:highlight>
                          <a:latin typeface="Times New Roman" panose="02020603050405020304" pitchFamily="18" charset="0"/>
                          <a:ea typeface="黑体" panose="02010609060101010101" pitchFamily="49" charset="-122"/>
                        </a:rPr>
                        <a:t>李穆</a:t>
                      </a:r>
                      <a:endParaRPr lang="zh-CN" sz="2000" b="1" kern="100" baseline="0" dirty="0">
                        <a:solidFill>
                          <a:schemeClr val="tx1"/>
                        </a:solidFill>
                        <a:effectLst/>
                        <a:highlight>
                          <a:srgbClr val="FFFF00"/>
                        </a:highligh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05175769"/>
                  </a:ext>
                </a:extLst>
              </a:tr>
              <a:tr h="15718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baseline="0" dirty="0">
                          <a:solidFill>
                            <a:schemeClr val="tx1"/>
                          </a:solidFill>
                          <a:latin typeface="Times New Roman" panose="02020603050405020304" pitchFamily="18" charset="0"/>
                          <a:ea typeface="黑体" panose="02010609060101010101" pitchFamily="49" charset="-122"/>
                        </a:rPr>
                        <a:t>试验</a:t>
                      </a:r>
                      <a:r>
                        <a:rPr lang="en-US" altLang="zh-CN" sz="2000" b="0" baseline="0" dirty="0">
                          <a:solidFill>
                            <a:schemeClr val="tx1"/>
                          </a:solidFill>
                          <a:latin typeface="Times New Roman" panose="02020603050405020304" pitchFamily="18" charset="0"/>
                          <a:ea typeface="黑体" panose="02010609060101010101" pitchFamily="49" charset="-122"/>
                        </a:rPr>
                        <a:t>2</a:t>
                      </a:r>
                    </a:p>
                    <a:p>
                      <a:pPr algn="ctr"/>
                      <a:r>
                        <a:rPr lang="en-US" altLang="zh-CN" sz="2000" b="0" baseline="0" dirty="0">
                          <a:solidFill>
                            <a:schemeClr val="tx1"/>
                          </a:solidFill>
                          <a:latin typeface="Times New Roman" panose="02020603050405020304" pitchFamily="18" charset="0"/>
                          <a:ea typeface="黑体" panose="02010609060101010101" pitchFamily="49" charset="-122"/>
                        </a:rPr>
                        <a:t>LSTM</a:t>
                      </a:r>
                      <a:r>
                        <a:rPr lang="zh-CN" altLang="en-US" sz="2000" b="0" baseline="0" dirty="0">
                          <a:solidFill>
                            <a:schemeClr val="tx1"/>
                          </a:solidFill>
                          <a:latin typeface="Times New Roman" panose="02020603050405020304" pitchFamily="18" charset="0"/>
                          <a:ea typeface="黑体" panose="02010609060101010101" pitchFamily="49" charset="-122"/>
                        </a:rPr>
                        <a:t>变体的探索及实现</a:t>
                      </a:r>
                      <a:endParaRPr lang="en-US" altLang="zh-CN" sz="2000" b="0" baseline="0" dirty="0">
                        <a:solidFill>
                          <a:schemeClr val="tx1"/>
                        </a:solidFill>
                        <a:latin typeface="Times New Roman" panose="02020603050405020304" pitchFamily="18" charset="0"/>
                        <a:ea typeface="黑体" panose="02010609060101010101" pitchFamily="49" charset="-122"/>
                      </a:endParaRPr>
                    </a:p>
                    <a:p>
                      <a:pPr algn="ctr"/>
                      <a:r>
                        <a:rPr lang="zh-CN" altLang="en-US" sz="2000" b="0" baseline="0" dirty="0">
                          <a:solidFill>
                            <a:schemeClr val="tx1"/>
                          </a:solidFill>
                          <a:latin typeface="Times New Roman" panose="02020603050405020304" pitchFamily="18" charset="0"/>
                          <a:ea typeface="黑体" panose="02010609060101010101" pitchFamily="49" charset="-122"/>
                        </a:rPr>
                        <a:t>论文研读、</a:t>
                      </a:r>
                      <a:r>
                        <a:rPr lang="en-US" altLang="zh-CN" sz="2000" b="0" baseline="0" dirty="0">
                          <a:solidFill>
                            <a:schemeClr val="tx1"/>
                          </a:solidFill>
                          <a:latin typeface="Times New Roman" panose="02020603050405020304" pitchFamily="18" charset="0"/>
                          <a:ea typeface="黑体" panose="02010609060101010101" pitchFamily="49" charset="-122"/>
                        </a:rPr>
                        <a:t>PPT</a:t>
                      </a:r>
                      <a:r>
                        <a:rPr lang="zh-CN" altLang="en-US" sz="2000" b="0" baseline="0" dirty="0">
                          <a:solidFill>
                            <a:schemeClr val="tx1"/>
                          </a:solidFill>
                          <a:latin typeface="Times New Roman" panose="02020603050405020304" pitchFamily="18" charset="0"/>
                          <a:ea typeface="黑体" panose="02010609060101010101" pitchFamily="49" charset="-122"/>
                        </a:rPr>
                        <a:t>制作</a:t>
                      </a:r>
                      <a:endParaRPr lang="zh-CN" sz="2000" b="0" kern="100" baseline="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zh-CN" altLang="en-US" sz="2000" b="0" baseline="0" dirty="0">
                          <a:solidFill>
                            <a:schemeClr val="tx1"/>
                          </a:solidFill>
                          <a:latin typeface="Times New Roman" panose="02020603050405020304" pitchFamily="18" charset="0"/>
                          <a:ea typeface="黑体" panose="02010609060101010101" pitchFamily="49" charset="-122"/>
                        </a:rPr>
                        <a:t>试验</a:t>
                      </a:r>
                      <a:r>
                        <a:rPr lang="en-US" altLang="zh-CN" sz="2000" b="0" baseline="0" dirty="0">
                          <a:solidFill>
                            <a:schemeClr val="tx1"/>
                          </a:solidFill>
                          <a:latin typeface="Times New Roman" panose="02020603050405020304" pitchFamily="18" charset="0"/>
                          <a:ea typeface="黑体" panose="02010609060101010101" pitchFamily="49" charset="-122"/>
                        </a:rPr>
                        <a:t>4</a:t>
                      </a:r>
                    </a:p>
                    <a:p>
                      <a:pPr algn="ctr"/>
                      <a:r>
                        <a:rPr lang="en-US" altLang="zh-CN" sz="2000" b="0" baseline="0" dirty="0">
                          <a:solidFill>
                            <a:schemeClr val="tx1"/>
                          </a:solidFill>
                          <a:latin typeface="Times New Roman" panose="02020603050405020304" pitchFamily="18" charset="0"/>
                          <a:ea typeface="黑体" panose="02010609060101010101" pitchFamily="49" charset="-122"/>
                        </a:rPr>
                        <a:t>LSTM</a:t>
                      </a:r>
                      <a:r>
                        <a:rPr lang="zh-CN" altLang="en-US" sz="2000" b="0" baseline="0" dirty="0">
                          <a:solidFill>
                            <a:schemeClr val="tx1"/>
                          </a:solidFill>
                          <a:latin typeface="Times New Roman" panose="02020603050405020304" pitchFamily="18" charset="0"/>
                          <a:ea typeface="黑体" panose="02010609060101010101" pitchFamily="49" charset="-122"/>
                        </a:rPr>
                        <a:t>建立及实现</a:t>
                      </a:r>
                      <a:endParaRPr lang="en-US" altLang="zh-CN" sz="2000" b="0" baseline="0" dirty="0">
                        <a:solidFill>
                          <a:schemeClr val="tx1"/>
                        </a:solidFill>
                        <a:latin typeface="Times New Roman" panose="02020603050405020304" pitchFamily="18" charset="0"/>
                        <a:ea typeface="黑体" panose="0201060906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baseline="0" dirty="0">
                          <a:solidFill>
                            <a:schemeClr val="tx1"/>
                          </a:solidFill>
                          <a:latin typeface="Times New Roman" panose="02020603050405020304" pitchFamily="18" charset="0"/>
                          <a:ea typeface="黑体" panose="02010609060101010101" pitchFamily="49" charset="-122"/>
                        </a:rPr>
                        <a:t>论文研读、</a:t>
                      </a:r>
                      <a:r>
                        <a:rPr lang="en-US" altLang="zh-CN" sz="2000" b="0" baseline="0" dirty="0">
                          <a:solidFill>
                            <a:schemeClr val="tx1"/>
                          </a:solidFill>
                          <a:latin typeface="Times New Roman" panose="02020603050405020304" pitchFamily="18" charset="0"/>
                          <a:ea typeface="黑体" panose="02010609060101010101" pitchFamily="49" charset="-122"/>
                        </a:rPr>
                        <a:t>PPT</a:t>
                      </a:r>
                      <a:r>
                        <a:rPr lang="zh-CN" altLang="en-US" sz="2000" b="0" baseline="0" dirty="0">
                          <a:solidFill>
                            <a:schemeClr val="tx1"/>
                          </a:solidFill>
                          <a:latin typeface="Times New Roman" panose="02020603050405020304" pitchFamily="18" charset="0"/>
                          <a:ea typeface="黑体" panose="02010609060101010101" pitchFamily="49" charset="-122"/>
                        </a:rPr>
                        <a:t>制作</a:t>
                      </a:r>
                      <a:endParaRPr lang="zh-CN" altLang="zh-CN" sz="2000" b="0" kern="100" baseline="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zh-CN" altLang="en-US" sz="2000" b="0" baseline="0" dirty="0">
                          <a:solidFill>
                            <a:schemeClr val="tx1"/>
                          </a:solidFill>
                          <a:latin typeface="Times New Roman" panose="02020603050405020304" pitchFamily="18" charset="0"/>
                          <a:ea typeface="黑体" panose="02010609060101010101" pitchFamily="49" charset="-122"/>
                        </a:rPr>
                        <a:t>随机森林修正模型建立及实现</a:t>
                      </a:r>
                      <a:endParaRPr lang="en-US" altLang="zh-CN" sz="2000" b="0" baseline="0" dirty="0">
                        <a:solidFill>
                          <a:schemeClr val="tx1"/>
                        </a:solidFill>
                        <a:latin typeface="Times New Roman" panose="02020603050405020304" pitchFamily="18" charset="0"/>
                        <a:ea typeface="黑体" panose="02010609060101010101" pitchFamily="49" charset="-122"/>
                      </a:endParaRPr>
                    </a:p>
                    <a:p>
                      <a:pPr algn="ctr"/>
                      <a:r>
                        <a:rPr lang="zh-CN" altLang="en-US" sz="2000" b="0" baseline="0" dirty="0">
                          <a:solidFill>
                            <a:schemeClr val="tx1"/>
                          </a:solidFill>
                          <a:latin typeface="Times New Roman" panose="02020603050405020304" pitchFamily="18" charset="0"/>
                          <a:ea typeface="黑体" panose="02010609060101010101" pitchFamily="49" charset="-122"/>
                        </a:rPr>
                        <a:t>论文研读、</a:t>
                      </a:r>
                      <a:r>
                        <a:rPr lang="en-US" altLang="zh-CN" sz="2000" b="0" baseline="0" dirty="0">
                          <a:solidFill>
                            <a:schemeClr val="tx1"/>
                          </a:solidFill>
                          <a:latin typeface="Times New Roman" panose="02020603050405020304" pitchFamily="18" charset="0"/>
                          <a:ea typeface="黑体" panose="02010609060101010101" pitchFamily="49" charset="-122"/>
                        </a:rPr>
                        <a:t>PPT</a:t>
                      </a:r>
                      <a:r>
                        <a:rPr lang="zh-CN" altLang="en-US" sz="2000" b="0" baseline="0" dirty="0">
                          <a:solidFill>
                            <a:schemeClr val="tx1"/>
                          </a:solidFill>
                          <a:latin typeface="Times New Roman" panose="02020603050405020304" pitchFamily="18" charset="0"/>
                          <a:ea typeface="黑体" panose="02010609060101010101" pitchFamily="49" charset="-122"/>
                        </a:rPr>
                        <a:t>制作</a:t>
                      </a:r>
                      <a:endParaRPr lang="zh-CN" altLang="zh-CN" sz="2000" b="0" kern="100" baseline="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57059749"/>
                  </a:ext>
                </a:extLst>
              </a:tr>
              <a:tr h="951214">
                <a:tc>
                  <a:txBody>
                    <a:bodyPr/>
                    <a:lstStyle/>
                    <a:p>
                      <a:pPr algn="ctr"/>
                      <a:r>
                        <a:rPr lang="zh-CN" altLang="en-US" sz="2000" b="1" baseline="0" dirty="0">
                          <a:solidFill>
                            <a:schemeClr val="tx1"/>
                          </a:solidFill>
                          <a:highlight>
                            <a:srgbClr val="FFFF00"/>
                          </a:highlight>
                          <a:latin typeface="Times New Roman" panose="02020603050405020304" pitchFamily="18" charset="0"/>
                          <a:ea typeface="黑体" panose="02010609060101010101" pitchFamily="49" charset="-122"/>
                        </a:rPr>
                        <a:t>王潇颖</a:t>
                      </a:r>
                      <a:endParaRPr lang="zh-CN" sz="2000" b="1" kern="100" baseline="0" dirty="0">
                        <a:solidFill>
                          <a:schemeClr val="tx1"/>
                        </a:solidFill>
                        <a:effectLst/>
                        <a:highlight>
                          <a:srgbClr val="FFFF00"/>
                        </a:highligh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zh-CN" altLang="en-US" sz="2000" b="1" baseline="0" dirty="0">
                          <a:solidFill>
                            <a:schemeClr val="tx1"/>
                          </a:solidFill>
                          <a:highlight>
                            <a:srgbClr val="FFFF00"/>
                          </a:highlight>
                          <a:latin typeface="Times New Roman" panose="02020603050405020304" pitchFamily="18" charset="0"/>
                          <a:ea typeface="黑体" panose="02010609060101010101" pitchFamily="49" charset="-122"/>
                        </a:rPr>
                        <a:t>薛雨朦</a:t>
                      </a:r>
                      <a:endParaRPr lang="zh-CN" sz="2000" b="1" kern="100" baseline="0" dirty="0">
                        <a:solidFill>
                          <a:schemeClr val="tx1"/>
                        </a:solidFill>
                        <a:effectLst/>
                        <a:highlight>
                          <a:srgbClr val="FFFF00"/>
                        </a:highligh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zh-CN" altLang="en-US" sz="2000" b="1" baseline="0" dirty="0">
                          <a:solidFill>
                            <a:schemeClr val="tx1"/>
                          </a:solidFill>
                          <a:highlight>
                            <a:srgbClr val="FFFF00"/>
                          </a:highlight>
                          <a:latin typeface="Times New Roman" panose="02020603050405020304" pitchFamily="18" charset="0"/>
                          <a:ea typeface="黑体" panose="02010609060101010101" pitchFamily="49" charset="-122"/>
                        </a:rPr>
                        <a:t>李羽霄</a:t>
                      </a:r>
                      <a:endParaRPr lang="zh-CN" sz="2000" b="1" kern="100" baseline="0" dirty="0">
                        <a:solidFill>
                          <a:schemeClr val="tx1"/>
                        </a:solidFill>
                        <a:effectLst/>
                        <a:highlight>
                          <a:srgbClr val="FFFF00"/>
                        </a:highligh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50789290"/>
                  </a:ext>
                </a:extLst>
              </a:tr>
              <a:tr h="1047897">
                <a:tc>
                  <a:txBody>
                    <a:bodyPr/>
                    <a:lstStyle/>
                    <a:p>
                      <a:pPr algn="ctr"/>
                      <a:r>
                        <a:rPr lang="zh-CN" altLang="en-US" sz="2000" b="0" kern="100" baseline="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试验</a:t>
                      </a:r>
                      <a:r>
                        <a:rPr lang="en-US" altLang="zh-CN" sz="2000" b="0" kern="100" baseline="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3</a:t>
                      </a:r>
                    </a:p>
                    <a:p>
                      <a:pPr algn="ctr"/>
                      <a:r>
                        <a:rPr lang="en-US" altLang="zh-CN" sz="2000" b="0" kern="100" baseline="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MLP</a:t>
                      </a:r>
                      <a:r>
                        <a:rPr lang="zh-CN" altLang="en-US" sz="2000" b="0" kern="100" baseline="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神经网络建立及实现</a:t>
                      </a:r>
                      <a:endParaRPr lang="en-US" altLang="zh-CN" sz="2000" b="0" kern="100" baseline="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2000" b="0" baseline="0" dirty="0">
                          <a:solidFill>
                            <a:schemeClr val="tx1"/>
                          </a:solidFill>
                          <a:latin typeface="Times New Roman" panose="02020603050405020304" pitchFamily="18" charset="0"/>
                          <a:ea typeface="黑体" panose="02010609060101010101" pitchFamily="49" charset="-122"/>
                        </a:rPr>
                        <a:t>论文研读、</a:t>
                      </a:r>
                      <a:r>
                        <a:rPr lang="en-US" altLang="zh-CN" sz="2000" b="0" baseline="0" dirty="0">
                          <a:solidFill>
                            <a:schemeClr val="tx1"/>
                          </a:solidFill>
                          <a:latin typeface="Times New Roman" panose="02020603050405020304" pitchFamily="18" charset="0"/>
                          <a:ea typeface="黑体" panose="02010609060101010101" pitchFamily="49" charset="-122"/>
                        </a:rPr>
                        <a:t>PPT</a:t>
                      </a:r>
                      <a:r>
                        <a:rPr lang="zh-CN" altLang="en-US" sz="2000" b="0" baseline="0" dirty="0">
                          <a:solidFill>
                            <a:schemeClr val="tx1"/>
                          </a:solidFill>
                          <a:latin typeface="Times New Roman" panose="02020603050405020304" pitchFamily="18" charset="0"/>
                          <a:ea typeface="黑体" panose="02010609060101010101" pitchFamily="49" charset="-122"/>
                        </a:rPr>
                        <a:t>制作</a:t>
                      </a:r>
                      <a:endParaRPr lang="zh-CN" altLang="zh-CN" sz="2000" b="0" kern="100" baseline="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zh-CN" altLang="en-US" sz="2000" b="0" kern="100" baseline="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试验</a:t>
                      </a:r>
                      <a:r>
                        <a:rPr lang="en-US" altLang="zh-CN" sz="2000" b="0" kern="100" baseline="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a:t>
                      </a:r>
                    </a:p>
                    <a:p>
                      <a:pPr algn="ctr"/>
                      <a:r>
                        <a:rPr lang="en-US" altLang="zh-CN" sz="2000" b="0" kern="100" baseline="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RNN</a:t>
                      </a:r>
                      <a:r>
                        <a:rPr lang="zh-CN" altLang="en-US" sz="2000" b="0" kern="100" baseline="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模型的建立及实现</a:t>
                      </a:r>
                      <a:endParaRPr lang="en-US" altLang="zh-CN" sz="2000" b="0" kern="100" baseline="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2000" b="0" baseline="0" dirty="0">
                          <a:solidFill>
                            <a:schemeClr val="tx1"/>
                          </a:solidFill>
                          <a:latin typeface="Times New Roman" panose="02020603050405020304" pitchFamily="18" charset="0"/>
                          <a:ea typeface="黑体" panose="02010609060101010101" pitchFamily="49" charset="-122"/>
                        </a:rPr>
                        <a:t>论文研读、</a:t>
                      </a:r>
                      <a:r>
                        <a:rPr lang="en-US" altLang="zh-CN" sz="2000" b="0" baseline="0" dirty="0">
                          <a:solidFill>
                            <a:schemeClr val="tx1"/>
                          </a:solidFill>
                          <a:latin typeface="Times New Roman" panose="02020603050405020304" pitchFamily="18" charset="0"/>
                          <a:ea typeface="黑体" panose="02010609060101010101" pitchFamily="49" charset="-122"/>
                        </a:rPr>
                        <a:t>PPT</a:t>
                      </a:r>
                      <a:r>
                        <a:rPr lang="zh-CN" altLang="en-US" sz="2000" b="0" baseline="0" dirty="0">
                          <a:solidFill>
                            <a:schemeClr val="tx1"/>
                          </a:solidFill>
                          <a:latin typeface="Times New Roman" panose="02020603050405020304" pitchFamily="18" charset="0"/>
                          <a:ea typeface="黑体" panose="02010609060101010101" pitchFamily="49" charset="-122"/>
                        </a:rPr>
                        <a:t>制作</a:t>
                      </a:r>
                      <a:endParaRPr lang="zh-CN" altLang="zh-CN" sz="2000" b="0" kern="100" baseline="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r>
                        <a:rPr lang="zh-CN" altLang="en-US" sz="2000" b="0" kern="100" baseline="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数据可视化</a:t>
                      </a:r>
                      <a:endParaRPr lang="en-US" altLang="zh-CN" sz="2000" b="0" kern="100" baseline="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2000" b="0" kern="100" baseline="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SVR</a:t>
                      </a:r>
                      <a:r>
                        <a:rPr lang="zh-CN" altLang="en-US" sz="2000" b="0" kern="100" baseline="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模型的建立及实现</a:t>
                      </a:r>
                      <a:endParaRPr lang="en-US" altLang="zh-CN" sz="2000" b="0" kern="100" baseline="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2000" b="0" baseline="0" dirty="0">
                          <a:solidFill>
                            <a:schemeClr val="tx1"/>
                          </a:solidFill>
                          <a:latin typeface="Times New Roman" panose="02020603050405020304" pitchFamily="18" charset="0"/>
                          <a:ea typeface="黑体" panose="02010609060101010101" pitchFamily="49" charset="-122"/>
                        </a:rPr>
                        <a:t>论文研读、</a:t>
                      </a:r>
                      <a:r>
                        <a:rPr lang="en-US" altLang="zh-CN" sz="2000" b="0" baseline="0" dirty="0">
                          <a:solidFill>
                            <a:schemeClr val="tx1"/>
                          </a:solidFill>
                          <a:latin typeface="Times New Roman" panose="02020603050405020304" pitchFamily="18" charset="0"/>
                          <a:ea typeface="黑体" panose="02010609060101010101" pitchFamily="49" charset="-122"/>
                        </a:rPr>
                        <a:t>PPT</a:t>
                      </a:r>
                      <a:r>
                        <a:rPr lang="zh-CN" altLang="en-US" sz="2000" b="0" baseline="0" dirty="0">
                          <a:solidFill>
                            <a:schemeClr val="tx1"/>
                          </a:solidFill>
                          <a:latin typeface="Times New Roman" panose="02020603050405020304" pitchFamily="18" charset="0"/>
                          <a:ea typeface="黑体" panose="02010609060101010101" pitchFamily="49" charset="-122"/>
                        </a:rPr>
                        <a:t>制作</a:t>
                      </a:r>
                      <a:endParaRPr lang="zh-CN" altLang="zh-CN" sz="2000" b="0" kern="100" baseline="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47554259"/>
                  </a:ext>
                </a:extLst>
              </a:tr>
            </a:tbl>
          </a:graphicData>
        </a:graphic>
      </p:graphicFrame>
    </p:spTree>
    <p:extLst>
      <p:ext uri="{BB962C8B-B14F-4D97-AF65-F5344CB8AC3E}">
        <p14:creationId xmlns:p14="http://schemas.microsoft.com/office/powerpoint/2010/main" val="2323431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21FF41D7-71E1-47FB-93BE-FD400A9FCE09}"/>
              </a:ext>
            </a:extLst>
          </p:cNvPr>
          <p:cNvGrpSpPr/>
          <p:nvPr/>
        </p:nvGrpSpPr>
        <p:grpSpPr>
          <a:xfrm>
            <a:off x="1004401" y="1574833"/>
            <a:ext cx="10080000" cy="1752295"/>
            <a:chOff x="935989" y="1626075"/>
            <a:chExt cx="10080000" cy="1752295"/>
          </a:xfrm>
        </p:grpSpPr>
        <p:sp>
          <p:nvSpPr>
            <p:cNvPr id="15" name="文本框 14">
              <a:extLst>
                <a:ext uri="{FF2B5EF4-FFF2-40B4-BE49-F238E27FC236}">
                  <a16:creationId xmlns:a16="http://schemas.microsoft.com/office/drawing/2014/main" id="{67DDBD47-29C5-41BC-A862-19BEC2A3C657}"/>
                </a:ext>
              </a:extLst>
            </p:cNvPr>
            <p:cNvSpPr txBox="1"/>
            <p:nvPr/>
          </p:nvSpPr>
          <p:spPr>
            <a:xfrm>
              <a:off x="935989" y="1626075"/>
              <a:ext cx="10080000" cy="46166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轨迹预测方法</a:t>
              </a:r>
            </a:p>
          </p:txBody>
        </p:sp>
        <p:sp>
          <p:nvSpPr>
            <p:cNvPr id="16" name="文本框 15">
              <a:extLst>
                <a:ext uri="{FF2B5EF4-FFF2-40B4-BE49-F238E27FC236}">
                  <a16:creationId xmlns:a16="http://schemas.microsoft.com/office/drawing/2014/main" id="{73152459-2759-4714-92E8-85DE87871900}"/>
                </a:ext>
              </a:extLst>
            </p:cNvPr>
            <p:cNvSpPr txBox="1"/>
            <p:nvPr/>
          </p:nvSpPr>
          <p:spPr>
            <a:xfrm>
              <a:off x="935989" y="2086991"/>
              <a:ext cx="10080000" cy="1291379"/>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0" i="0" u="none" strike="noStrike" kern="1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由于台风预测需要时效性，选取训练时间步长为一天（</a:t>
              </a:r>
              <a:r>
                <a:rPr kumimoji="0" lang="en-US" altLang="zh-CN" sz="1800" b="0" i="0" u="none" strike="noStrike" kern="1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24h</a:t>
              </a:r>
              <a:r>
                <a:rPr kumimoji="0" lang="zh-CN" altLang="zh-CN" sz="1800" b="0" i="0" u="none" strike="noStrike" kern="1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）的数据，预测未来</a:t>
              </a:r>
              <a:r>
                <a:rPr kumimoji="0" lang="en-US" altLang="zh-CN" sz="1800" b="0" i="0" u="none" strike="noStrike" kern="1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6h</a:t>
              </a:r>
              <a:r>
                <a:rPr kumimoji="0" lang="zh-CN" altLang="zh-CN" sz="1800" b="0" i="0" u="none" strike="noStrike" kern="1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a:t>
              </a:r>
              <a:r>
                <a:rPr kumimoji="0" lang="en-US" altLang="zh-CN" sz="1800" b="0" i="0" u="none" strike="noStrike" kern="1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24h</a:t>
              </a:r>
              <a:r>
                <a:rPr kumimoji="0" lang="zh-CN" altLang="zh-CN" sz="1800" b="0" i="0" u="none" strike="noStrike" kern="1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a:t>
              </a:r>
              <a:r>
                <a:rPr kumimoji="0" lang="en-US" altLang="zh-CN" sz="1800" b="0" i="0" u="none" strike="noStrike" kern="1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48h</a:t>
              </a:r>
              <a:r>
                <a:rPr kumimoji="0" lang="zh-CN" altLang="zh-CN" sz="1800" b="0" i="0" u="none" strike="noStrike" kern="1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a:t>
              </a:r>
              <a:r>
                <a:rPr kumimoji="0" lang="en-US" altLang="zh-CN" sz="1800" b="0" i="0" u="none" strike="noStrike" kern="1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72h</a:t>
              </a:r>
              <a:r>
                <a:rPr kumimoji="0" lang="zh-CN" altLang="zh-CN" sz="1800" b="0" i="0" u="none" strike="noStrike" kern="1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的台风轨迹，</a:t>
              </a:r>
              <a:r>
                <a:rPr kumimoji="0" lang="zh-CN" altLang="en-US" sz="1800" b="0" i="0" u="none" strike="noStrike" kern="1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与真实经纬度进行对比，</a:t>
              </a:r>
              <a:r>
                <a:rPr kumimoji="0" lang="zh-CN" altLang="zh-CN" sz="1800" b="0" i="0" u="none" strike="noStrike" kern="1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计算出预测的</a:t>
              </a:r>
              <a:r>
                <a:rPr kumimoji="0" lang="en-US" altLang="zh-CN" sz="1800" b="0" i="0" u="none" strike="noStrike" kern="1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RMSE</a:t>
              </a:r>
              <a:r>
                <a:rPr kumimoji="0" lang="zh-CN" altLang="zh-CN" sz="1800" b="0" i="0" u="none" strike="noStrike" kern="1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。其中</a:t>
              </a:r>
              <a:r>
                <a:rPr kumimoji="0" lang="en-US" altLang="zh-CN" sz="1800" b="0" i="0" u="none" strike="noStrike" kern="1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24h</a:t>
              </a:r>
              <a:r>
                <a:rPr kumimoji="0" lang="zh-CN" altLang="zh-CN" sz="1800" b="0" i="0" u="none" strike="noStrike" kern="1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a:t>
              </a:r>
              <a:r>
                <a:rPr kumimoji="0" lang="en-US" altLang="zh-CN" sz="1800" b="0" i="0" u="none" strike="noStrike" kern="1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48h</a:t>
              </a:r>
              <a:r>
                <a:rPr kumimoji="0" lang="zh-CN" altLang="zh-CN" sz="1800" b="0" i="0" u="none" strike="noStrike" kern="1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a:t>
              </a:r>
              <a:r>
                <a:rPr kumimoji="0" lang="en-US" altLang="zh-CN" sz="1800" b="0" i="0" u="none" strike="noStrike" kern="1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72h</a:t>
              </a:r>
              <a:r>
                <a:rPr kumimoji="0" lang="zh-CN" altLang="zh-CN" sz="1800" b="0" i="0" u="none" strike="noStrike" kern="1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的结果通过前序预测结果迭代得到。</a:t>
              </a:r>
              <a:endParaRPr kumimoji="0" lang="zh-CN" altLang="en-US" sz="1800" b="0" i="0" u="none" strike="noStrike" kern="1200" cap="none" spc="0" normalizeH="0" baseline="0" noProof="0" dirty="0">
                <a:ln>
                  <a:noFill/>
                </a:ln>
                <a:solidFill>
                  <a:prstClr val="white"/>
                </a:solidFill>
                <a:effectLst/>
                <a:uLnTx/>
                <a:uFillTx/>
                <a:ea typeface="黑体" panose="02010609060101010101" pitchFamily="49" charset="-122"/>
                <a:cs typeface="+mn-cs"/>
              </a:endParaRPr>
            </a:p>
          </p:txBody>
        </p:sp>
      </p:grpSp>
      <p:sp>
        <p:nvSpPr>
          <p:cNvPr id="19" name="矩形 18">
            <a:extLst>
              <a:ext uri="{FF2B5EF4-FFF2-40B4-BE49-F238E27FC236}">
                <a16:creationId xmlns:a16="http://schemas.microsoft.com/office/drawing/2014/main" id="{F4B8E22B-71F9-ECE0-3A8C-5C531FA69624}"/>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0" name="矩形 19">
            <a:extLst>
              <a:ext uri="{FF2B5EF4-FFF2-40B4-BE49-F238E27FC236}">
                <a16:creationId xmlns:a16="http://schemas.microsoft.com/office/drawing/2014/main" id="{55169132-3A21-213F-8493-1027F541512F}"/>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数据集分析</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矩形 20">
            <a:extLst>
              <a:ext uri="{FF2B5EF4-FFF2-40B4-BE49-F238E27FC236}">
                <a16:creationId xmlns:a16="http://schemas.microsoft.com/office/drawing/2014/main" id="{4CCD18E3-AC30-B1A1-4C7B-478C3F2ECB6C}"/>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一、问题背景与数据处理</a:t>
            </a:r>
          </a:p>
        </p:txBody>
      </p:sp>
      <p:sp>
        <p:nvSpPr>
          <p:cNvPr id="25" name="矩形 24">
            <a:extLst>
              <a:ext uri="{FF2B5EF4-FFF2-40B4-BE49-F238E27FC236}">
                <a16:creationId xmlns:a16="http://schemas.microsoft.com/office/drawing/2014/main" id="{3F22C8E2-D3FD-41F0-D1BE-626E12714F30}"/>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26" name="图片 25">
            <a:extLst>
              <a:ext uri="{FF2B5EF4-FFF2-40B4-BE49-F238E27FC236}">
                <a16:creationId xmlns:a16="http://schemas.microsoft.com/office/drawing/2014/main" id="{8A9F6626-7587-F46B-DE38-C43F3CCEFD55}"/>
              </a:ext>
            </a:extLst>
          </p:cNvPr>
          <p:cNvPicPr>
            <a:picLocks noChangeAspect="1"/>
          </p:cNvPicPr>
          <p:nvPr/>
        </p:nvPicPr>
        <p:blipFill rotWithShape="1">
          <a:blip r:embed="rId2">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27" name="矩形 26">
            <a:extLst>
              <a:ext uri="{FF2B5EF4-FFF2-40B4-BE49-F238E27FC236}">
                <a16:creationId xmlns:a16="http://schemas.microsoft.com/office/drawing/2014/main" id="{97BA4C72-DEB4-676F-0DDF-BC21FEDED3C7}"/>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矩形 27">
            <a:extLst>
              <a:ext uri="{FF2B5EF4-FFF2-40B4-BE49-F238E27FC236}">
                <a16:creationId xmlns:a16="http://schemas.microsoft.com/office/drawing/2014/main" id="{D9DBF0AF-293A-FF89-8122-871768A8663F}"/>
              </a:ext>
            </a:extLst>
          </p:cNvPr>
          <p:cNvSpPr/>
          <p:nvPr/>
        </p:nvSpPr>
        <p:spPr>
          <a:xfrm>
            <a:off x="8719147" y="-6236"/>
            <a:ext cx="3395568" cy="54650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
            <a:extLst>
              <a:ext uri="{FF2B5EF4-FFF2-40B4-BE49-F238E27FC236}">
                <a16:creationId xmlns:a16="http://schemas.microsoft.com/office/drawing/2014/main" id="{BD08C45D-3D7C-46B5-F985-3C3B0A359025}"/>
              </a:ext>
            </a:extLst>
          </p:cNvPr>
          <p:cNvGrpSpPr/>
          <p:nvPr/>
        </p:nvGrpSpPr>
        <p:grpSpPr>
          <a:xfrm>
            <a:off x="1004401" y="3708248"/>
            <a:ext cx="10080000" cy="2162664"/>
            <a:chOff x="935989" y="1626075"/>
            <a:chExt cx="10080000" cy="2162664"/>
          </a:xfrm>
        </p:grpSpPr>
        <p:sp>
          <p:nvSpPr>
            <p:cNvPr id="3" name="文本框 2">
              <a:extLst>
                <a:ext uri="{FF2B5EF4-FFF2-40B4-BE49-F238E27FC236}">
                  <a16:creationId xmlns:a16="http://schemas.microsoft.com/office/drawing/2014/main" id="{B5E62418-1DD7-307C-689B-1E1ED8DE7D1A}"/>
                </a:ext>
              </a:extLst>
            </p:cNvPr>
            <p:cNvSpPr txBox="1"/>
            <p:nvPr/>
          </p:nvSpPr>
          <p:spPr>
            <a:xfrm>
              <a:off x="935989" y="1626075"/>
              <a:ext cx="10080000" cy="461665"/>
            </a:xfrm>
            <a:prstGeom prst="rect">
              <a:avLst/>
            </a:prstGeom>
            <a:solidFill>
              <a:schemeClr val="accent1">
                <a:lumMod val="5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考虑以下问题</a:t>
              </a:r>
            </a:p>
          </p:txBody>
        </p:sp>
        <p:sp>
          <p:nvSpPr>
            <p:cNvPr id="4" name="文本框 3">
              <a:extLst>
                <a:ext uri="{FF2B5EF4-FFF2-40B4-BE49-F238E27FC236}">
                  <a16:creationId xmlns:a16="http://schemas.microsoft.com/office/drawing/2014/main" id="{A342DD62-4F05-2362-F4CE-8CA281090F6A}"/>
                </a:ext>
              </a:extLst>
            </p:cNvPr>
            <p:cNvSpPr txBox="1"/>
            <p:nvPr/>
          </p:nvSpPr>
          <p:spPr>
            <a:xfrm>
              <a:off x="935989" y="2086991"/>
              <a:ext cx="10080000" cy="1701748"/>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mn-cs"/>
                </a:rPr>
                <a:t>不同特征对模型的影响？哪些是重要特征？（试验</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mn-cs"/>
                </a:rPr>
                <a:t>1</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mn-cs"/>
                </a:rPr>
                <a:t>）</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mn-cs"/>
                </a:rPr>
                <a:t>模型训练，使用不定长序列的数据好，还是固定长度的数据好？（试验</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mn-cs"/>
                </a:rPr>
                <a:t>2</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mn-cs"/>
                </a:rPr>
                <a:t>）</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mn-cs"/>
                </a:rPr>
                <a:t>如果固定长度后，该固定多长的窗口最好？（试验</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mn-cs"/>
                </a:rPr>
                <a:t>3</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mn-cs"/>
                </a:rPr>
                <a:t>）</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mn-cs"/>
                </a:rPr>
                <a:t>如果在数据集中加入噪音，是否会增强模型的鲁棒性？（试验</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mn-cs"/>
                </a:rPr>
                <a:t>4</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mn-cs"/>
                </a:rPr>
                <a:t>）</a:t>
              </a:r>
            </a:p>
          </p:txBody>
        </p:sp>
      </p:grpSp>
    </p:spTree>
    <p:extLst>
      <p:ext uri="{BB962C8B-B14F-4D97-AF65-F5344CB8AC3E}">
        <p14:creationId xmlns:p14="http://schemas.microsoft.com/office/powerpoint/2010/main" val="3695623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21FF41D7-71E1-47FB-93BE-FD400A9FCE09}"/>
              </a:ext>
            </a:extLst>
          </p:cNvPr>
          <p:cNvGrpSpPr/>
          <p:nvPr/>
        </p:nvGrpSpPr>
        <p:grpSpPr>
          <a:xfrm>
            <a:off x="1004401" y="1574833"/>
            <a:ext cx="10080000" cy="5074808"/>
            <a:chOff x="935989" y="1626075"/>
            <a:chExt cx="10080000" cy="5074808"/>
          </a:xfrm>
        </p:grpSpPr>
        <p:sp>
          <p:nvSpPr>
            <p:cNvPr id="15" name="文本框 14">
              <a:extLst>
                <a:ext uri="{FF2B5EF4-FFF2-40B4-BE49-F238E27FC236}">
                  <a16:creationId xmlns:a16="http://schemas.microsoft.com/office/drawing/2014/main" id="{67DDBD47-29C5-41BC-A862-19BEC2A3C657}"/>
                </a:ext>
              </a:extLst>
            </p:cNvPr>
            <p:cNvSpPr txBox="1"/>
            <p:nvPr/>
          </p:nvSpPr>
          <p:spPr>
            <a:xfrm>
              <a:off x="935989" y="1626075"/>
              <a:ext cx="10080000" cy="461665"/>
            </a:xfrm>
            <a:prstGeom prst="rect">
              <a:avLst/>
            </a:prstGeom>
            <a:solidFill>
              <a:schemeClr val="accent1">
                <a:lumMod val="50000"/>
              </a:schemeClr>
            </a:solidFill>
            <a:effectLst/>
          </p:spPr>
          <p:txBody>
            <a:bodyPr wrap="square" rtlCol="0">
              <a:spAutoFit/>
            </a:bodyPr>
            <a:lstStyle/>
            <a:p>
              <a:r>
                <a:rPr lang="zh-CN" altLang="en-US" sz="2400" dirty="0">
                  <a:solidFill>
                    <a:schemeClr val="bg1"/>
                  </a:solidFill>
                </a:rPr>
                <a:t>试验</a:t>
              </a:r>
              <a:r>
                <a:rPr lang="en-US" altLang="zh-CN" sz="2400" dirty="0">
                  <a:solidFill>
                    <a:schemeClr val="bg1"/>
                  </a:solidFill>
                </a:rPr>
                <a:t>1</a:t>
              </a:r>
              <a:endParaRPr lang="zh-CN" altLang="en-US" sz="2400" dirty="0">
                <a:solidFill>
                  <a:schemeClr val="bg1"/>
                </a:solidFill>
              </a:endParaRPr>
            </a:p>
          </p:txBody>
        </p:sp>
        <p:sp>
          <p:nvSpPr>
            <p:cNvPr id="16" name="文本框 15">
              <a:extLst>
                <a:ext uri="{FF2B5EF4-FFF2-40B4-BE49-F238E27FC236}">
                  <a16:creationId xmlns:a16="http://schemas.microsoft.com/office/drawing/2014/main" id="{73152459-2759-4714-92E8-85DE87871900}"/>
                </a:ext>
              </a:extLst>
            </p:cNvPr>
            <p:cNvSpPr txBox="1"/>
            <p:nvPr/>
          </p:nvSpPr>
          <p:spPr>
            <a:xfrm>
              <a:off x="935989" y="2086991"/>
              <a:ext cx="10080000" cy="4613892"/>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285750" indent="-285750">
                <a:lnSpc>
                  <a:spcPct val="150000"/>
                </a:lnSpc>
                <a:buFont typeface="Arial" panose="020B0604020202020204" pitchFamily="34" charset="0"/>
                <a:buChar char="•"/>
              </a:pPr>
              <a:r>
                <a:rPr lang="zh-CN" altLang="en-US" b="1" u="sng" dirty="0">
                  <a:solidFill>
                    <a:schemeClr val="tx1"/>
                  </a:solidFill>
                  <a:latin typeface="Times New Roman" panose="02020603050405020304" pitchFamily="18" charset="0"/>
                  <a:ea typeface="黑体" panose="02010609060101010101" pitchFamily="49" charset="-122"/>
                </a:rPr>
                <a:t>不同特征对模型的影响？哪些是重要特征？（试验</a:t>
              </a:r>
              <a:r>
                <a:rPr lang="en-US" altLang="zh-CN" b="1" u="sng" dirty="0">
                  <a:solidFill>
                    <a:schemeClr val="tx1"/>
                  </a:solidFill>
                  <a:latin typeface="Times New Roman" panose="02020603050405020304" pitchFamily="18" charset="0"/>
                  <a:ea typeface="黑体" panose="02010609060101010101" pitchFamily="49" charset="-122"/>
                </a:rPr>
                <a:t>1</a:t>
              </a:r>
              <a:r>
                <a:rPr lang="zh-CN" altLang="en-US" b="1" u="sng" dirty="0">
                  <a:solidFill>
                    <a:schemeClr val="tx1"/>
                  </a:solidFill>
                  <a:latin typeface="Times New Roman" panose="02020603050405020304" pitchFamily="18" charset="0"/>
                  <a:ea typeface="黑体" panose="02010609060101010101" pitchFamily="49" charset="-122"/>
                </a:rPr>
                <a:t>）</a:t>
              </a:r>
              <a:endParaRPr lang="en-US" altLang="zh-CN" b="1" dirty="0">
                <a:solidFill>
                  <a:schemeClr val="tx1"/>
                </a:solidFill>
                <a:latin typeface="Times New Roman" panose="02020603050405020304" pitchFamily="18" charset="0"/>
                <a:ea typeface="黑体" panose="02010609060101010101" pitchFamily="49"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训练六种不同的特征如下：</a:t>
              </a:r>
              <a:endParaRPr kumimoji="0" lang="en-US"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kern="1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强度标记</a:t>
              </a:r>
              <a:r>
                <a:rPr kumimoji="0" lang="en-US"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2—</a:t>
              </a:r>
              <a:r>
                <a:rPr lang="zh-CN" altLang="en-US" kern="1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纬度</a:t>
              </a:r>
              <a:r>
                <a:rPr kumimoji="0" lang="en-US"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3—</a:t>
              </a:r>
              <a:r>
                <a:rPr kumimoji="0" lang="zh-CN" altLang="en-US"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经度</a:t>
              </a:r>
              <a:r>
                <a:rPr kumimoji="0" lang="en-US"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4—</a:t>
              </a:r>
              <a:r>
                <a:rPr kumimoji="0" lang="zh-CN" altLang="en-US"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中心最低气压</a:t>
              </a:r>
              <a:r>
                <a:rPr kumimoji="0" lang="en-US"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5—2分钟平均风速    6—</a:t>
              </a:r>
              <a:r>
                <a:rPr kumimoji="0" lang="zh-CN" altLang="en-US"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状态</a:t>
              </a:r>
              <a:endParaRPr kumimoji="0" lang="en-US"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kern="1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选取其不同特征对应的</a:t>
              </a:r>
              <a:r>
                <a:rPr lang="en-US" altLang="zh-CN" kern="1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RMSE</a:t>
              </a:r>
              <a:r>
                <a:rPr lang="zh-CN" altLang="en-US" kern="1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如图所示：</a:t>
              </a:r>
              <a:endParaRPr lang="en-US" altLang="zh-CN" kern="1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kumimoji="0" lang="en-US"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 name="矩形 2">
            <a:extLst>
              <a:ext uri="{FF2B5EF4-FFF2-40B4-BE49-F238E27FC236}">
                <a16:creationId xmlns:a16="http://schemas.microsoft.com/office/drawing/2014/main" id="{DE6171FC-7B11-782D-DCF2-B13B131CD02C}"/>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5" name="矩形 4">
            <a:extLst>
              <a:ext uri="{FF2B5EF4-FFF2-40B4-BE49-F238E27FC236}">
                <a16:creationId xmlns:a16="http://schemas.microsoft.com/office/drawing/2014/main" id="{D2BE6BFC-FC74-8FDE-BF9C-46A6BBF7C184}"/>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试验</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id="{42DE62E2-043D-8ADD-8DFF-DFC94324EED7}"/>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一</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、问题背景与数据处理</a:t>
            </a:r>
          </a:p>
        </p:txBody>
      </p:sp>
      <p:sp>
        <p:nvSpPr>
          <p:cNvPr id="7" name="矩形 6">
            <a:extLst>
              <a:ext uri="{FF2B5EF4-FFF2-40B4-BE49-F238E27FC236}">
                <a16:creationId xmlns:a16="http://schemas.microsoft.com/office/drawing/2014/main" id="{C7EAC45D-A2AF-D6DB-8A86-B56BF652B004}"/>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A0F915E5-A4CF-83A6-C020-7D99530CFDC2}"/>
              </a:ext>
            </a:extLst>
          </p:cNvPr>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9" name="矩形 8">
            <a:extLst>
              <a:ext uri="{FF2B5EF4-FFF2-40B4-BE49-F238E27FC236}">
                <a16:creationId xmlns:a16="http://schemas.microsoft.com/office/drawing/2014/main" id="{1F57DE29-E5BF-CEFA-2A50-C341EEF490F0}"/>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a:extLst>
              <a:ext uri="{FF2B5EF4-FFF2-40B4-BE49-F238E27FC236}">
                <a16:creationId xmlns:a16="http://schemas.microsoft.com/office/drawing/2014/main" id="{4A8FB2ED-62E8-5230-0519-1E80C16B54A6}"/>
              </a:ext>
            </a:extLst>
          </p:cNvPr>
          <p:cNvSpPr/>
          <p:nvPr/>
        </p:nvSpPr>
        <p:spPr>
          <a:xfrm>
            <a:off x="8719147" y="-6236"/>
            <a:ext cx="3395568" cy="54650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11" name="表格 10">
            <a:extLst>
              <a:ext uri="{FF2B5EF4-FFF2-40B4-BE49-F238E27FC236}">
                <a16:creationId xmlns:a16="http://schemas.microsoft.com/office/drawing/2014/main" id="{03DCDE94-0002-3F79-588E-EADC176D8544}"/>
              </a:ext>
            </a:extLst>
          </p:cNvPr>
          <p:cNvGraphicFramePr/>
          <p:nvPr>
            <p:custDataLst>
              <p:tags r:id="rId1"/>
            </p:custDataLst>
            <p:extLst>
              <p:ext uri="{D42A27DB-BD31-4B8C-83A1-F6EECF244321}">
                <p14:modId xmlns:p14="http://schemas.microsoft.com/office/powerpoint/2010/main" val="2441877000"/>
              </p:ext>
            </p:extLst>
          </p:nvPr>
        </p:nvGraphicFramePr>
        <p:xfrm>
          <a:off x="1898847" y="3827257"/>
          <a:ext cx="3677149" cy="2560320"/>
        </p:xfrm>
        <a:graphic>
          <a:graphicData uri="http://schemas.openxmlformats.org/drawingml/2006/table">
            <a:tbl>
              <a:tblPr firstRow="1" bandRow="1"/>
              <a:tblGrid>
                <a:gridCol w="1856239">
                  <a:extLst>
                    <a:ext uri="{9D8B030D-6E8A-4147-A177-3AD203B41FA5}">
                      <a16:colId xmlns:a16="http://schemas.microsoft.com/office/drawing/2014/main" val="20000"/>
                    </a:ext>
                  </a:extLst>
                </a:gridCol>
                <a:gridCol w="1820910">
                  <a:extLst>
                    <a:ext uri="{9D8B030D-6E8A-4147-A177-3AD203B41FA5}">
                      <a16:colId xmlns:a16="http://schemas.microsoft.com/office/drawing/2014/main" val="20001"/>
                    </a:ext>
                  </a:extLst>
                </a:gridCol>
              </a:tblGrid>
              <a:tr h="344256">
                <a:tc>
                  <a:txBody>
                    <a:bodyPr/>
                    <a:lstStyle/>
                    <a:p>
                      <a:pPr algn="ctr">
                        <a:buNone/>
                      </a:pPr>
                      <a:r>
                        <a:rPr lang="en-US" altLang="zh-CN" dirty="0">
                          <a:solidFill>
                            <a:schemeClr val="tx1"/>
                          </a:solidFill>
                        </a:rPr>
                        <a:t>RMSE</a:t>
                      </a:r>
                    </a:p>
                  </a:txBody>
                  <a:tcPr>
                    <a:lnL>
                      <a:noFill/>
                    </a:lnL>
                    <a:lnR>
                      <a:noFill/>
                    </a:lnR>
                    <a:lnT w="19050">
                      <a:solidFill>
                        <a:srgbClr val="03A9F5"/>
                      </a:solidFill>
                      <a:prstDash val="solid"/>
                    </a:lnT>
                    <a:lnB w="19050">
                      <a:solidFill>
                        <a:srgbClr val="03A9F5"/>
                      </a:solidFill>
                      <a:prstDash val="solid"/>
                    </a:lnB>
                    <a:solidFill>
                      <a:srgbClr val="FFFFFF"/>
                    </a:solidFill>
                  </a:tcPr>
                </a:tc>
                <a:tc>
                  <a:txBody>
                    <a:bodyPr/>
                    <a:lstStyle/>
                    <a:p>
                      <a:pPr algn="ctr">
                        <a:buNone/>
                      </a:pPr>
                      <a:r>
                        <a:rPr lang="zh-CN" altLang="en-US" dirty="0">
                          <a:solidFill>
                            <a:schemeClr val="tx1"/>
                          </a:solidFill>
                        </a:rPr>
                        <a:t>特征</a:t>
                      </a:r>
                    </a:p>
                  </a:txBody>
                  <a:tcPr>
                    <a:lnL>
                      <a:noFill/>
                    </a:lnL>
                    <a:lnR>
                      <a:noFill/>
                    </a:lnR>
                    <a:lnT w="19050">
                      <a:solidFill>
                        <a:srgbClr val="03A9F5"/>
                      </a:solidFill>
                      <a:prstDash val="solid"/>
                    </a:lnT>
                    <a:lnB w="19050">
                      <a:solidFill>
                        <a:srgbClr val="03A9F5"/>
                      </a:solidFill>
                      <a:prstDash val="solid"/>
                    </a:lnB>
                    <a:solidFill>
                      <a:srgbClr val="FFFFFF"/>
                    </a:solidFill>
                  </a:tcPr>
                </a:tc>
                <a:extLst>
                  <a:ext uri="{0D108BD9-81ED-4DB2-BD59-A6C34878D82A}">
                    <a16:rowId xmlns:a16="http://schemas.microsoft.com/office/drawing/2014/main" val="10000"/>
                  </a:ext>
                </a:extLst>
              </a:tr>
              <a:tr h="358273">
                <a:tc>
                  <a:txBody>
                    <a:bodyPr/>
                    <a:lstStyle/>
                    <a:p>
                      <a:pPr algn="ctr">
                        <a:buNone/>
                      </a:pPr>
                      <a:r>
                        <a:rPr lang="en-US" altLang="zh-CN" dirty="0">
                          <a:solidFill>
                            <a:schemeClr val="tx1"/>
                          </a:solidFill>
                        </a:rPr>
                        <a:t>2345</a:t>
                      </a:r>
                    </a:p>
                  </a:txBody>
                  <a:tcPr>
                    <a:lnL>
                      <a:noFill/>
                    </a:lnL>
                    <a:lnR>
                      <a:noFill/>
                    </a:lnR>
                    <a:lnT w="19050">
                      <a:solidFill>
                        <a:srgbClr val="03A9F5"/>
                      </a:solidFill>
                      <a:prstDash val="solid"/>
                    </a:lnT>
                    <a:lnB>
                      <a:noFill/>
                    </a:lnB>
                    <a:solidFill>
                      <a:srgbClr val="FFFFFF"/>
                    </a:solidFill>
                  </a:tcPr>
                </a:tc>
                <a:tc>
                  <a:txBody>
                    <a:bodyPr/>
                    <a:lstStyle/>
                    <a:p>
                      <a:pPr algn="ctr">
                        <a:buNone/>
                      </a:pPr>
                      <a:r>
                        <a:rPr lang="en-US" altLang="zh-CN" b="1" dirty="0">
                          <a:solidFill>
                            <a:srgbClr val="FF0000"/>
                          </a:solidFill>
                        </a:rPr>
                        <a:t>0.779</a:t>
                      </a:r>
                    </a:p>
                  </a:txBody>
                  <a:tcPr>
                    <a:lnL>
                      <a:noFill/>
                    </a:lnL>
                    <a:lnR>
                      <a:noFill/>
                    </a:lnR>
                    <a:lnT w="19050">
                      <a:solidFill>
                        <a:srgbClr val="03A9F5"/>
                      </a:solidFill>
                      <a:prstDash val="solid"/>
                    </a:lnT>
                    <a:lnB>
                      <a:noFill/>
                    </a:lnB>
                    <a:solidFill>
                      <a:srgbClr val="FFFFFF"/>
                    </a:solidFill>
                  </a:tcPr>
                </a:tc>
                <a:extLst>
                  <a:ext uri="{0D108BD9-81ED-4DB2-BD59-A6C34878D82A}">
                    <a16:rowId xmlns:a16="http://schemas.microsoft.com/office/drawing/2014/main" val="10001"/>
                  </a:ext>
                </a:extLst>
              </a:tr>
              <a:tr h="358834">
                <a:tc>
                  <a:txBody>
                    <a:bodyPr/>
                    <a:lstStyle/>
                    <a:p>
                      <a:pPr algn="ctr">
                        <a:buNone/>
                      </a:pPr>
                      <a:r>
                        <a:rPr lang="en-US" altLang="zh-CN" dirty="0">
                          <a:solidFill>
                            <a:schemeClr val="tx1"/>
                          </a:solidFill>
                        </a:rPr>
                        <a:t>235</a:t>
                      </a:r>
                    </a:p>
                  </a:txBody>
                  <a:tcPr>
                    <a:lnL>
                      <a:noFill/>
                    </a:lnL>
                    <a:lnR>
                      <a:noFill/>
                    </a:lnR>
                    <a:lnT>
                      <a:noFill/>
                    </a:lnT>
                    <a:lnB>
                      <a:noFill/>
                    </a:lnB>
                    <a:solidFill>
                      <a:srgbClr val="E2F6FF"/>
                    </a:solidFill>
                  </a:tcPr>
                </a:tc>
                <a:tc>
                  <a:txBody>
                    <a:bodyPr/>
                    <a:lstStyle/>
                    <a:p>
                      <a:pPr algn="ctr">
                        <a:buNone/>
                      </a:pPr>
                      <a:r>
                        <a:rPr lang="en-US" altLang="zh-CN" dirty="0">
                          <a:solidFill>
                            <a:schemeClr val="tx1"/>
                          </a:solidFill>
                        </a:rPr>
                        <a:t>0.839</a:t>
                      </a:r>
                    </a:p>
                  </a:txBody>
                  <a:tcPr>
                    <a:lnL>
                      <a:noFill/>
                    </a:lnL>
                    <a:lnR>
                      <a:noFill/>
                    </a:lnR>
                    <a:lnT>
                      <a:noFill/>
                    </a:lnT>
                    <a:lnB>
                      <a:noFill/>
                    </a:lnB>
                    <a:solidFill>
                      <a:srgbClr val="E2F6FF"/>
                    </a:solidFill>
                  </a:tcPr>
                </a:tc>
                <a:extLst>
                  <a:ext uri="{0D108BD9-81ED-4DB2-BD59-A6C34878D82A}">
                    <a16:rowId xmlns:a16="http://schemas.microsoft.com/office/drawing/2014/main" val="10002"/>
                  </a:ext>
                </a:extLst>
              </a:tr>
              <a:tr h="358273">
                <a:tc>
                  <a:txBody>
                    <a:bodyPr/>
                    <a:lstStyle/>
                    <a:p>
                      <a:pPr algn="ctr">
                        <a:buNone/>
                      </a:pPr>
                      <a:r>
                        <a:rPr lang="en-US" altLang="zh-CN">
                          <a:solidFill>
                            <a:schemeClr val="tx1"/>
                          </a:solidFill>
                        </a:rPr>
                        <a:t>23</a:t>
                      </a:r>
                    </a:p>
                  </a:txBody>
                  <a:tcPr>
                    <a:lnL>
                      <a:noFill/>
                    </a:lnL>
                    <a:lnR>
                      <a:noFill/>
                    </a:lnR>
                    <a:lnT>
                      <a:noFill/>
                    </a:lnT>
                    <a:lnB>
                      <a:noFill/>
                    </a:lnB>
                    <a:solidFill>
                      <a:srgbClr val="FFFFFF"/>
                    </a:solidFill>
                  </a:tcPr>
                </a:tc>
                <a:tc>
                  <a:txBody>
                    <a:bodyPr/>
                    <a:lstStyle/>
                    <a:p>
                      <a:pPr algn="ctr">
                        <a:buNone/>
                      </a:pPr>
                      <a:r>
                        <a:rPr lang="en-US" altLang="zh-CN" dirty="0">
                          <a:solidFill>
                            <a:schemeClr val="tx1"/>
                          </a:solidFill>
                        </a:rPr>
                        <a:t>0.867</a:t>
                      </a:r>
                    </a:p>
                  </a:txBody>
                  <a:tcPr>
                    <a:lnL>
                      <a:noFill/>
                    </a:lnL>
                    <a:lnR>
                      <a:noFill/>
                    </a:lnR>
                    <a:lnT>
                      <a:noFill/>
                    </a:lnT>
                    <a:lnB>
                      <a:noFill/>
                    </a:lnB>
                    <a:solidFill>
                      <a:srgbClr val="FFFFFF"/>
                    </a:solidFill>
                  </a:tcPr>
                </a:tc>
                <a:extLst>
                  <a:ext uri="{0D108BD9-81ED-4DB2-BD59-A6C34878D82A}">
                    <a16:rowId xmlns:a16="http://schemas.microsoft.com/office/drawing/2014/main" val="10003"/>
                  </a:ext>
                </a:extLst>
              </a:tr>
              <a:tr h="358834">
                <a:tc>
                  <a:txBody>
                    <a:bodyPr/>
                    <a:lstStyle/>
                    <a:p>
                      <a:pPr algn="ctr">
                        <a:buNone/>
                      </a:pPr>
                      <a:r>
                        <a:rPr lang="en-US" altLang="zh-CN">
                          <a:solidFill>
                            <a:schemeClr val="tx1"/>
                          </a:solidFill>
                        </a:rPr>
                        <a:t>234</a:t>
                      </a:r>
                    </a:p>
                  </a:txBody>
                  <a:tcPr>
                    <a:lnL>
                      <a:noFill/>
                    </a:lnL>
                    <a:lnR>
                      <a:noFill/>
                    </a:lnR>
                    <a:lnT>
                      <a:noFill/>
                    </a:lnT>
                    <a:lnB>
                      <a:noFill/>
                    </a:lnB>
                    <a:solidFill>
                      <a:srgbClr val="E2F6FF"/>
                    </a:solidFill>
                  </a:tcPr>
                </a:tc>
                <a:tc>
                  <a:txBody>
                    <a:bodyPr/>
                    <a:lstStyle/>
                    <a:p>
                      <a:pPr algn="ctr">
                        <a:buNone/>
                      </a:pPr>
                      <a:r>
                        <a:rPr lang="en-US" altLang="zh-CN">
                          <a:solidFill>
                            <a:schemeClr val="tx1"/>
                          </a:solidFill>
                        </a:rPr>
                        <a:t>0.938</a:t>
                      </a:r>
                    </a:p>
                  </a:txBody>
                  <a:tcPr>
                    <a:lnL>
                      <a:noFill/>
                    </a:lnL>
                    <a:lnR>
                      <a:noFill/>
                    </a:lnR>
                    <a:lnT>
                      <a:noFill/>
                    </a:lnT>
                    <a:lnB>
                      <a:noFill/>
                    </a:lnB>
                    <a:solidFill>
                      <a:srgbClr val="E2F6FF"/>
                    </a:solidFill>
                  </a:tcPr>
                </a:tc>
                <a:extLst>
                  <a:ext uri="{0D108BD9-81ED-4DB2-BD59-A6C34878D82A}">
                    <a16:rowId xmlns:a16="http://schemas.microsoft.com/office/drawing/2014/main" val="10004"/>
                  </a:ext>
                </a:extLst>
              </a:tr>
              <a:tr h="358273">
                <a:tc>
                  <a:txBody>
                    <a:bodyPr/>
                    <a:lstStyle/>
                    <a:p>
                      <a:pPr algn="ctr">
                        <a:buNone/>
                      </a:pPr>
                      <a:r>
                        <a:rPr lang="en-US" altLang="zh-CN">
                          <a:solidFill>
                            <a:schemeClr val="tx1"/>
                          </a:solidFill>
                        </a:rPr>
                        <a:t>23456</a:t>
                      </a:r>
                    </a:p>
                  </a:txBody>
                  <a:tcPr>
                    <a:lnL>
                      <a:noFill/>
                    </a:lnL>
                    <a:lnR>
                      <a:noFill/>
                    </a:lnR>
                    <a:lnT>
                      <a:noFill/>
                    </a:lnT>
                    <a:lnB>
                      <a:noFill/>
                    </a:lnB>
                    <a:solidFill>
                      <a:srgbClr val="FFFFFF"/>
                    </a:solidFill>
                  </a:tcPr>
                </a:tc>
                <a:tc>
                  <a:txBody>
                    <a:bodyPr/>
                    <a:lstStyle/>
                    <a:p>
                      <a:pPr algn="ctr">
                        <a:buNone/>
                      </a:pPr>
                      <a:r>
                        <a:rPr lang="en-US" altLang="zh-CN">
                          <a:solidFill>
                            <a:schemeClr val="tx1"/>
                          </a:solidFill>
                        </a:rPr>
                        <a:t>0.839</a:t>
                      </a:r>
                    </a:p>
                  </a:txBody>
                  <a:tcPr>
                    <a:lnL>
                      <a:noFill/>
                    </a:lnL>
                    <a:lnR>
                      <a:noFill/>
                    </a:lnR>
                    <a:lnT>
                      <a:noFill/>
                    </a:lnT>
                    <a:lnB>
                      <a:noFill/>
                    </a:lnB>
                    <a:solidFill>
                      <a:srgbClr val="FFFFFF"/>
                    </a:solidFill>
                  </a:tcPr>
                </a:tc>
                <a:extLst>
                  <a:ext uri="{0D108BD9-81ED-4DB2-BD59-A6C34878D82A}">
                    <a16:rowId xmlns:a16="http://schemas.microsoft.com/office/drawing/2014/main" val="10005"/>
                  </a:ext>
                </a:extLst>
              </a:tr>
              <a:tr h="358834">
                <a:tc>
                  <a:txBody>
                    <a:bodyPr/>
                    <a:lstStyle/>
                    <a:p>
                      <a:pPr algn="ctr">
                        <a:buNone/>
                      </a:pPr>
                      <a:r>
                        <a:rPr lang="en-US" altLang="zh-CN" dirty="0">
                          <a:solidFill>
                            <a:schemeClr val="tx1"/>
                          </a:solidFill>
                        </a:rPr>
                        <a:t>12345</a:t>
                      </a:r>
                    </a:p>
                  </a:txBody>
                  <a:tcPr>
                    <a:lnL>
                      <a:noFill/>
                    </a:lnL>
                    <a:lnR>
                      <a:noFill/>
                    </a:lnR>
                    <a:lnT>
                      <a:noFill/>
                    </a:lnT>
                    <a:lnB w="19050">
                      <a:solidFill>
                        <a:srgbClr val="03A9F5"/>
                      </a:solidFill>
                      <a:prstDash val="solid"/>
                    </a:lnB>
                    <a:solidFill>
                      <a:srgbClr val="E2F6FF"/>
                    </a:solidFill>
                  </a:tcPr>
                </a:tc>
                <a:tc>
                  <a:txBody>
                    <a:bodyPr/>
                    <a:lstStyle/>
                    <a:p>
                      <a:pPr algn="ctr">
                        <a:buNone/>
                      </a:pPr>
                      <a:r>
                        <a:rPr lang="en-US" altLang="zh-CN" dirty="0">
                          <a:solidFill>
                            <a:schemeClr val="tx1"/>
                          </a:solidFill>
                        </a:rPr>
                        <a:t>0.980</a:t>
                      </a:r>
                    </a:p>
                  </a:txBody>
                  <a:tcPr>
                    <a:lnL>
                      <a:noFill/>
                    </a:lnL>
                    <a:lnR>
                      <a:noFill/>
                    </a:lnR>
                    <a:lnT>
                      <a:noFill/>
                    </a:lnT>
                    <a:lnB w="19050">
                      <a:solidFill>
                        <a:srgbClr val="03A9F5"/>
                      </a:solidFill>
                      <a:prstDash val="solid"/>
                    </a:lnB>
                    <a:solidFill>
                      <a:srgbClr val="E2F6FF"/>
                    </a:solidFill>
                  </a:tcPr>
                </a:tc>
                <a:extLst>
                  <a:ext uri="{0D108BD9-81ED-4DB2-BD59-A6C34878D82A}">
                    <a16:rowId xmlns:a16="http://schemas.microsoft.com/office/drawing/2014/main" val="10006"/>
                  </a:ext>
                </a:extLst>
              </a:tr>
            </a:tbl>
          </a:graphicData>
        </a:graphic>
      </p:graphicFrame>
      <p:pic>
        <p:nvPicPr>
          <p:cNvPr id="2" name="图片 1" descr="3">
            <a:extLst>
              <a:ext uri="{FF2B5EF4-FFF2-40B4-BE49-F238E27FC236}">
                <a16:creationId xmlns:a16="http://schemas.microsoft.com/office/drawing/2014/main" id="{6861D568-F534-76EC-D8E1-8B169D1EC3FD}"/>
              </a:ext>
            </a:extLst>
          </p:cNvPr>
          <p:cNvPicPr>
            <a:picLocks noChangeAspect="1"/>
          </p:cNvPicPr>
          <p:nvPr/>
        </p:nvPicPr>
        <p:blipFill>
          <a:blip r:embed="rId4"/>
          <a:stretch>
            <a:fillRect/>
          </a:stretch>
        </p:blipFill>
        <p:spPr>
          <a:xfrm>
            <a:off x="5924383" y="3738240"/>
            <a:ext cx="4591433" cy="2738354"/>
          </a:xfrm>
          <a:prstGeom prst="rect">
            <a:avLst/>
          </a:prstGeom>
        </p:spPr>
      </p:pic>
    </p:spTree>
    <p:extLst>
      <p:ext uri="{BB962C8B-B14F-4D97-AF65-F5344CB8AC3E}">
        <p14:creationId xmlns:p14="http://schemas.microsoft.com/office/powerpoint/2010/main" val="74351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21FF41D7-71E1-47FB-93BE-FD400A9FCE09}"/>
              </a:ext>
            </a:extLst>
          </p:cNvPr>
          <p:cNvGrpSpPr/>
          <p:nvPr/>
        </p:nvGrpSpPr>
        <p:grpSpPr>
          <a:xfrm>
            <a:off x="1004401" y="1574833"/>
            <a:ext cx="10080000" cy="2165485"/>
            <a:chOff x="935989" y="1626075"/>
            <a:chExt cx="10080000" cy="2165485"/>
          </a:xfrm>
        </p:grpSpPr>
        <p:sp>
          <p:nvSpPr>
            <p:cNvPr id="15" name="文本框 14">
              <a:extLst>
                <a:ext uri="{FF2B5EF4-FFF2-40B4-BE49-F238E27FC236}">
                  <a16:creationId xmlns:a16="http://schemas.microsoft.com/office/drawing/2014/main" id="{67DDBD47-29C5-41BC-A862-19BEC2A3C657}"/>
                </a:ext>
              </a:extLst>
            </p:cNvPr>
            <p:cNvSpPr txBox="1"/>
            <p:nvPr/>
          </p:nvSpPr>
          <p:spPr>
            <a:xfrm>
              <a:off x="935989" y="1626075"/>
              <a:ext cx="10080000" cy="461665"/>
            </a:xfrm>
            <a:prstGeom prst="rect">
              <a:avLst/>
            </a:prstGeom>
            <a:solidFill>
              <a:schemeClr val="accent1">
                <a:lumMod val="50000"/>
              </a:schemeClr>
            </a:solidFill>
            <a:effectLst/>
          </p:spPr>
          <p:txBody>
            <a:bodyPr wrap="square" rtlCol="0">
              <a:spAutoFit/>
            </a:bodyPr>
            <a:lstStyle/>
            <a:p>
              <a:r>
                <a:rPr lang="zh-CN" altLang="en-US" sz="2400" dirty="0">
                  <a:solidFill>
                    <a:schemeClr val="bg1"/>
                  </a:solidFill>
                </a:rPr>
                <a:t>试验</a:t>
              </a:r>
              <a:r>
                <a:rPr lang="en-US" altLang="zh-CN" sz="2400" dirty="0">
                  <a:solidFill>
                    <a:schemeClr val="bg1"/>
                  </a:solidFill>
                </a:rPr>
                <a:t>2</a:t>
              </a:r>
              <a:endParaRPr lang="zh-CN" altLang="en-US" sz="2400" dirty="0">
                <a:solidFill>
                  <a:schemeClr val="bg1"/>
                </a:solidFill>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3152459-2759-4714-92E8-85DE87871900}"/>
                    </a:ext>
                  </a:extLst>
                </p:cNvPr>
                <p:cNvSpPr txBox="1"/>
                <p:nvPr/>
              </p:nvSpPr>
              <p:spPr>
                <a:xfrm>
                  <a:off x="935989" y="2086991"/>
                  <a:ext cx="10080000" cy="1704569"/>
                </a:xfrm>
                <a:prstGeom prst="rect">
                  <a:avLst/>
                </a:prstGeom>
                <a:solidFill>
                  <a:schemeClr val="accent1">
                    <a:lumMod val="60000"/>
                    <a:lumOff val="40000"/>
                    <a:alpha val="20000"/>
                  </a:schemeClr>
                </a:solidFill>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marL="285750" indent="-285750">
                    <a:lnSpc>
                      <a:spcPct val="150000"/>
                    </a:lnSpc>
                    <a:buFont typeface="Arial" panose="020B0604020202020204" pitchFamily="34" charset="0"/>
                    <a:buChar char="•"/>
                  </a:pPr>
                  <a:r>
                    <a:rPr lang="zh-CN" altLang="en-US" b="1" u="sng" dirty="0">
                      <a:solidFill>
                        <a:schemeClr val="tx1"/>
                      </a:solidFill>
                      <a:latin typeface="Times New Roman" panose="02020603050405020304" pitchFamily="18" charset="0"/>
                      <a:ea typeface="黑体" panose="02010609060101010101" pitchFamily="49" charset="-122"/>
                    </a:rPr>
                    <a:t>考虑不同输入序列长度对模型的影响</a:t>
                  </a:r>
                  <a:endParaRPr lang="en-US" altLang="zh-CN" b="1" u="sng" dirty="0">
                    <a:solidFill>
                      <a:schemeClr val="tx1"/>
                    </a:solidFill>
                    <a:latin typeface="Times New Roman" panose="02020603050405020304" pitchFamily="18" charset="0"/>
                    <a:ea typeface="黑体" panose="02010609060101010101" pitchFamily="49" charset="-122"/>
                  </a:endParaRPr>
                </a:p>
                <a:p>
                  <a:pPr marL="285750" indent="-285750">
                    <a:lnSpc>
                      <a:spcPct val="150000"/>
                    </a:lnSpc>
                    <a:buFont typeface="Arial" panose="020B0604020202020204" pitchFamily="34" charset="0"/>
                    <a:buChar char="•"/>
                  </a:pPr>
                  <a:r>
                    <a:rPr lang="zh-CN" altLang="en-US" dirty="0">
                      <a:solidFill>
                        <a:schemeClr val="tx1"/>
                      </a:solidFill>
                      <a:latin typeface="Times New Roman" panose="02020603050405020304" pitchFamily="18" charset="0"/>
                      <a:ea typeface="黑体" panose="02010609060101010101" pitchFamily="49" charset="-122"/>
                    </a:rPr>
                    <a:t>将长度分为</a:t>
                  </a:r>
                  <a:r>
                    <a:rPr lang="en-US" altLang="zh-CN" sz="1600" dirty="0">
                      <a:solidFill>
                        <a:schemeClr val="tx1"/>
                      </a:solidFill>
                      <a:latin typeface="Times New Roman" panose="02020603050405020304" pitchFamily="18" charset="0"/>
                      <a:ea typeface="黑体" panose="02010609060101010101" pitchFamily="49" charset="-122"/>
                    </a:rPr>
                    <a:t>[1, 5]</a:t>
                  </a:r>
                  <a:r>
                    <a:rPr lang="zh-CN" altLang="en-US" sz="1600" dirty="0">
                      <a:solidFill>
                        <a:schemeClr val="tx1"/>
                      </a:solidFill>
                      <a:latin typeface="Times New Roman" panose="02020603050405020304" pitchFamily="18" charset="0"/>
                      <a:ea typeface="黑体" panose="02010609060101010101" pitchFamily="49" charset="-122"/>
                    </a:rPr>
                    <a:t>、</a:t>
                  </a:r>
                  <a:r>
                    <a:rPr lang="en-US" altLang="zh-CN" sz="1600" dirty="0">
                      <a:solidFill>
                        <a:schemeClr val="tx1"/>
                      </a:solidFill>
                      <a:latin typeface="Times New Roman" panose="02020603050405020304" pitchFamily="18" charset="0"/>
                      <a:ea typeface="黑体" panose="02010609060101010101" pitchFamily="49" charset="-122"/>
                    </a:rPr>
                    <a:t> [1, 10] </a:t>
                  </a:r>
                  <a:r>
                    <a:rPr lang="zh-CN" altLang="en-US" sz="1600" dirty="0">
                      <a:solidFill>
                        <a:schemeClr val="tx1"/>
                      </a:solidFill>
                      <a:latin typeface="Times New Roman" panose="02020603050405020304" pitchFamily="18" charset="0"/>
                      <a:ea typeface="黑体" panose="02010609060101010101" pitchFamily="49" charset="-122"/>
                    </a:rPr>
                    <a:t>、</a:t>
                  </a:r>
                  <a:r>
                    <a:rPr lang="en-US" altLang="zh-CN" sz="1600" dirty="0">
                      <a:solidFill>
                        <a:schemeClr val="tx1"/>
                      </a:solidFill>
                      <a:latin typeface="Times New Roman" panose="02020603050405020304" pitchFamily="18" charset="0"/>
                      <a:ea typeface="黑体" panose="02010609060101010101" pitchFamily="49" charset="-122"/>
                    </a:rPr>
                    <a:t> [1,</a:t>
                  </a:r>
                  <a:r>
                    <a:rPr lang="zh-CN" altLang="en-US" sz="1600" dirty="0">
                      <a:solidFill>
                        <a:schemeClr val="tx1"/>
                      </a:solidFill>
                      <a:latin typeface="Times New Roman" panose="02020603050405020304" pitchFamily="18" charset="0"/>
                      <a:ea typeface="黑体" panose="02010609060101010101" pitchFamily="49" charset="-122"/>
                    </a:rPr>
                    <a:t> </a:t>
                  </a:r>
                  <a:r>
                    <a:rPr lang="en-US" altLang="zh-CN" sz="1600" dirty="0">
                      <a:solidFill>
                        <a:schemeClr val="tx1"/>
                      </a:solidFill>
                      <a:latin typeface="Times New Roman" panose="02020603050405020304" pitchFamily="18" charset="0"/>
                      <a:ea typeface="黑体" panose="02010609060101010101" pitchFamily="49" charset="-122"/>
                    </a:rPr>
                    <a:t>15] </a:t>
                  </a:r>
                  <a:r>
                    <a:rPr lang="zh-CN" altLang="en-US" sz="1600" dirty="0">
                      <a:solidFill>
                        <a:schemeClr val="tx1"/>
                      </a:solidFill>
                      <a:latin typeface="Times New Roman" panose="02020603050405020304" pitchFamily="18" charset="0"/>
                      <a:ea typeface="黑体" panose="02010609060101010101" pitchFamily="49" charset="-122"/>
                    </a:rPr>
                    <a:t>、</a:t>
                  </a:r>
                  <a:r>
                    <a:rPr lang="en-US" altLang="zh-CN" dirty="0">
                      <a:solidFill>
                        <a:schemeClr val="tx1"/>
                      </a:solidFill>
                      <a:latin typeface="Times New Roman" panose="02020603050405020304" pitchFamily="18" charset="0"/>
                      <a:ea typeface="黑体" panose="02010609060101010101" pitchFamily="49" charset="-122"/>
                    </a:rPr>
                    <a:t> [1, 20]</a:t>
                  </a:r>
                  <a:r>
                    <a:rPr lang="zh-CN" altLang="en-US" dirty="0">
                      <a:solidFill>
                        <a:schemeClr val="tx1"/>
                      </a:solidFill>
                      <a:latin typeface="Times New Roman" panose="02020603050405020304" pitchFamily="18" charset="0"/>
                      <a:ea typeface="黑体" panose="02010609060101010101" pitchFamily="49" charset="-122"/>
                    </a:rPr>
                    <a:t>、</a:t>
                  </a:r>
                  <a:r>
                    <a:rPr lang="en-US" altLang="zh-CN" dirty="0">
                      <a:solidFill>
                        <a:schemeClr val="tx1"/>
                      </a:solidFill>
                      <a:latin typeface="Times New Roman" panose="02020603050405020304" pitchFamily="18" charset="0"/>
                      <a:ea typeface="黑体" panose="02010609060101010101" pitchFamily="49" charset="-122"/>
                    </a:rPr>
                    <a:t>[1, </a:t>
                  </a:r>
                  <a14:m>
                    <m:oMath xmlns:m="http://schemas.openxmlformats.org/officeDocument/2006/math">
                      <m:r>
                        <a:rPr lang="en-US" altLang="zh-CN" smtClean="0">
                          <a:solidFill>
                            <a:schemeClr val="tx1"/>
                          </a:solidFill>
                          <a:latin typeface="Cambria Math" panose="02040503050406030204" pitchFamily="18" charset="0"/>
                        </a:rPr>
                        <m:t>+</m:t>
                      </m:r>
                      <m:r>
                        <a:rPr lang="en-US" altLang="zh-CN" i="0" smtClean="0">
                          <a:solidFill>
                            <a:schemeClr val="tx1"/>
                          </a:solidFill>
                          <a:latin typeface="Cambria Math" panose="02040503050406030204" pitchFamily="18" charset="0"/>
                        </a:rPr>
                        <m:t>∞</m:t>
                      </m:r>
                    </m:oMath>
                  </a14:m>
                  <a:r>
                    <a:rPr lang="en-US" altLang="zh-CN" dirty="0">
                      <a:solidFill>
                        <a:schemeClr val="tx1"/>
                      </a:solidFill>
                      <a:latin typeface="Times New Roman" panose="02020603050405020304" pitchFamily="18" charset="0"/>
                      <a:ea typeface="黑体" panose="02010609060101010101" pitchFamily="49" charset="-122"/>
                    </a:rPr>
                    <a:t>]</a:t>
                  </a:r>
                  <a:r>
                    <a:rPr lang="zh-CN" altLang="en-US" dirty="0">
                      <a:solidFill>
                        <a:schemeClr val="tx1"/>
                      </a:solidFill>
                      <a:latin typeface="Times New Roman" panose="02020603050405020304" pitchFamily="18" charset="0"/>
                      <a:ea typeface="黑体" panose="02010609060101010101" pitchFamily="49" charset="-122"/>
                    </a:rPr>
                    <a:t>五个区间，使用这五个区间的数据对</a:t>
                  </a:r>
                  <a:r>
                    <a:rPr lang="en-US" altLang="zh-CN" dirty="0">
                      <a:solidFill>
                        <a:schemeClr val="tx1"/>
                      </a:solidFill>
                      <a:latin typeface="Times New Roman" panose="02020603050405020304" pitchFamily="18" charset="0"/>
                      <a:ea typeface="黑体" panose="02010609060101010101" pitchFamily="49" charset="-122"/>
                    </a:rPr>
                    <a:t>LSTM</a:t>
                  </a:r>
                  <a:r>
                    <a:rPr lang="zh-CN" altLang="en-US" dirty="0">
                      <a:solidFill>
                        <a:schemeClr val="tx1"/>
                      </a:solidFill>
                      <a:latin typeface="Times New Roman" panose="02020603050405020304" pitchFamily="18" charset="0"/>
                      <a:ea typeface="黑体" panose="02010609060101010101" pitchFamily="49" charset="-122"/>
                    </a:rPr>
                    <a:t>进行训练，并在测试集测试</a:t>
                  </a:r>
                  <a:endParaRPr lang="en-US" altLang="zh-CN" dirty="0">
                    <a:solidFill>
                      <a:schemeClr val="tx1"/>
                    </a:solidFill>
                    <a:latin typeface="Times New Roman" panose="02020603050405020304" pitchFamily="18" charset="0"/>
                    <a:ea typeface="黑体" panose="02010609060101010101" pitchFamily="49" charset="-122"/>
                  </a:endParaRPr>
                </a:p>
                <a:p>
                  <a:pPr marL="285750" indent="-285750">
                    <a:lnSpc>
                      <a:spcPct val="150000"/>
                    </a:lnSpc>
                    <a:buFont typeface="Arial" panose="020B0604020202020204" pitchFamily="34" charset="0"/>
                    <a:buChar char="•"/>
                  </a:pPr>
                  <a:r>
                    <a:rPr lang="zh-CN" altLang="en-US" dirty="0">
                      <a:solidFill>
                        <a:schemeClr val="tx1"/>
                      </a:solidFill>
                      <a:latin typeface="Times New Roman" panose="02020603050405020304" pitchFamily="18" charset="0"/>
                      <a:ea typeface="黑体" panose="02010609060101010101" pitchFamily="49" charset="-122"/>
                    </a:rPr>
                    <a:t>保持数据一致性，都采样</a:t>
                  </a:r>
                  <a:r>
                    <a:rPr lang="en-US" altLang="zh-CN" dirty="0">
                      <a:solidFill>
                        <a:schemeClr val="tx1"/>
                      </a:solidFill>
                      <a:latin typeface="Times New Roman" panose="02020603050405020304" pitchFamily="18" charset="0"/>
                      <a:ea typeface="黑体" panose="02010609060101010101" pitchFamily="49" charset="-122"/>
                    </a:rPr>
                    <a:t>50000</a:t>
                  </a:r>
                  <a:r>
                    <a:rPr lang="zh-CN" altLang="en-US" dirty="0">
                      <a:solidFill>
                        <a:schemeClr val="tx1"/>
                      </a:solidFill>
                      <a:latin typeface="Times New Roman" panose="02020603050405020304" pitchFamily="18" charset="0"/>
                      <a:ea typeface="黑体" panose="02010609060101010101" pitchFamily="49" charset="-122"/>
                    </a:rPr>
                    <a:t>个样本</a:t>
                  </a:r>
                  <a:endParaRPr lang="en-US" altLang="zh-CN" dirty="0">
                    <a:solidFill>
                      <a:schemeClr val="tx1"/>
                    </a:solidFill>
                    <a:latin typeface="Times New Roman" panose="02020603050405020304" pitchFamily="18" charset="0"/>
                    <a:ea typeface="黑体" panose="02010609060101010101" pitchFamily="49" charset="-122"/>
                  </a:endParaRPr>
                </a:p>
              </p:txBody>
            </p:sp>
          </mc:Choice>
          <mc:Fallback xmlns="">
            <p:sp>
              <p:nvSpPr>
                <p:cNvPr id="16" name="文本框 15">
                  <a:extLst>
                    <a:ext uri="{FF2B5EF4-FFF2-40B4-BE49-F238E27FC236}">
                      <a16:creationId xmlns:a16="http://schemas.microsoft.com/office/drawing/2014/main" id="{73152459-2759-4714-92E8-85DE87871900}"/>
                    </a:ext>
                  </a:extLst>
                </p:cNvPr>
                <p:cNvSpPr txBox="1">
                  <a:spLocks noRot="1" noChangeAspect="1" noMove="1" noResize="1" noEditPoints="1" noAdjustHandles="1" noChangeArrowheads="1" noChangeShapeType="1" noTextEdit="1"/>
                </p:cNvSpPr>
                <p:nvPr/>
              </p:nvSpPr>
              <p:spPr>
                <a:xfrm>
                  <a:off x="935989" y="2086991"/>
                  <a:ext cx="10080000" cy="1704569"/>
                </a:xfrm>
                <a:prstGeom prst="rect">
                  <a:avLst/>
                </a:prstGeom>
                <a:blipFill>
                  <a:blip r:embed="rId2"/>
                  <a:stretch>
                    <a:fillRect l="-423" b="-4643"/>
                  </a:stretch>
                </a:blipFill>
                <a:effectLst/>
              </p:spPr>
              <p:txBody>
                <a:bodyPr/>
                <a:lstStyle/>
                <a:p>
                  <a:r>
                    <a:rPr lang="zh-CN" altLang="en-US">
                      <a:noFill/>
                    </a:rPr>
                    <a:t> </a:t>
                  </a:r>
                </a:p>
              </p:txBody>
            </p:sp>
          </mc:Fallback>
        </mc:AlternateContent>
      </p:grpSp>
      <p:graphicFrame>
        <p:nvGraphicFramePr>
          <p:cNvPr id="19" name="表格 18">
            <a:extLst>
              <a:ext uri="{FF2B5EF4-FFF2-40B4-BE49-F238E27FC236}">
                <a16:creationId xmlns:a16="http://schemas.microsoft.com/office/drawing/2014/main" id="{3724ABA1-39BD-4DF4-813A-8AAF16ED6971}"/>
              </a:ext>
            </a:extLst>
          </p:cNvPr>
          <p:cNvGraphicFramePr>
            <a:graphicFrameLocks noGrp="1"/>
          </p:cNvGraphicFramePr>
          <p:nvPr>
            <p:extLst>
              <p:ext uri="{D42A27DB-BD31-4B8C-83A1-F6EECF244321}">
                <p14:modId xmlns:p14="http://schemas.microsoft.com/office/powerpoint/2010/main" val="4077461105"/>
              </p:ext>
            </p:extLst>
          </p:nvPr>
        </p:nvGraphicFramePr>
        <p:xfrm>
          <a:off x="1346508" y="4147981"/>
          <a:ext cx="9498983" cy="982515"/>
        </p:xfrm>
        <a:graphic>
          <a:graphicData uri="http://schemas.openxmlformats.org/drawingml/2006/table">
            <a:tbl>
              <a:tblPr firstRow="1" firstCol="1" bandRow="1">
                <a:tableStyleId>{5940675A-B579-460E-94D1-54222C63F5DA}</a:tableStyleId>
              </a:tblPr>
              <a:tblGrid>
                <a:gridCol w="1728249">
                  <a:extLst>
                    <a:ext uri="{9D8B030D-6E8A-4147-A177-3AD203B41FA5}">
                      <a16:colId xmlns:a16="http://schemas.microsoft.com/office/drawing/2014/main" val="2684278490"/>
                    </a:ext>
                  </a:extLst>
                </a:gridCol>
                <a:gridCol w="885276">
                  <a:extLst>
                    <a:ext uri="{9D8B030D-6E8A-4147-A177-3AD203B41FA5}">
                      <a16:colId xmlns:a16="http://schemas.microsoft.com/office/drawing/2014/main" val="2070498196"/>
                    </a:ext>
                  </a:extLst>
                </a:gridCol>
                <a:gridCol w="1147461">
                  <a:extLst>
                    <a:ext uri="{9D8B030D-6E8A-4147-A177-3AD203B41FA5}">
                      <a16:colId xmlns:a16="http://schemas.microsoft.com/office/drawing/2014/main" val="655074530"/>
                    </a:ext>
                  </a:extLst>
                </a:gridCol>
                <a:gridCol w="1147461">
                  <a:extLst>
                    <a:ext uri="{9D8B030D-6E8A-4147-A177-3AD203B41FA5}">
                      <a16:colId xmlns:a16="http://schemas.microsoft.com/office/drawing/2014/main" val="4151850936"/>
                    </a:ext>
                  </a:extLst>
                </a:gridCol>
                <a:gridCol w="1147461">
                  <a:extLst>
                    <a:ext uri="{9D8B030D-6E8A-4147-A177-3AD203B41FA5}">
                      <a16:colId xmlns:a16="http://schemas.microsoft.com/office/drawing/2014/main" val="1387487244"/>
                    </a:ext>
                  </a:extLst>
                </a:gridCol>
                <a:gridCol w="1147461">
                  <a:extLst>
                    <a:ext uri="{9D8B030D-6E8A-4147-A177-3AD203B41FA5}">
                      <a16:colId xmlns:a16="http://schemas.microsoft.com/office/drawing/2014/main" val="2945229948"/>
                    </a:ext>
                  </a:extLst>
                </a:gridCol>
                <a:gridCol w="1147461">
                  <a:extLst>
                    <a:ext uri="{9D8B030D-6E8A-4147-A177-3AD203B41FA5}">
                      <a16:colId xmlns:a16="http://schemas.microsoft.com/office/drawing/2014/main" val="2674537451"/>
                    </a:ext>
                  </a:extLst>
                </a:gridCol>
                <a:gridCol w="1148153">
                  <a:extLst>
                    <a:ext uri="{9D8B030D-6E8A-4147-A177-3AD203B41FA5}">
                      <a16:colId xmlns:a16="http://schemas.microsoft.com/office/drawing/2014/main" val="758354730"/>
                    </a:ext>
                  </a:extLst>
                </a:gridCol>
              </a:tblGrid>
              <a:tr h="559376">
                <a:tc>
                  <a:txBody>
                    <a:bodyPr/>
                    <a:lstStyle/>
                    <a:p>
                      <a:pPr algn="ctr"/>
                      <a:r>
                        <a:rPr lang="zh-CN" altLang="en-US" sz="2000" kern="100" baseline="0" dirty="0">
                          <a:effectLst/>
                          <a:latin typeface="+mn-lt"/>
                          <a:ea typeface="+mn-ea"/>
                          <a:cs typeface="Times New Roman" panose="02020603050405020304" pitchFamily="18" charset="0"/>
                        </a:rPr>
                        <a:t>输入序列长度</a:t>
                      </a:r>
                      <a:endParaRPr lang="zh-CN" sz="2000" kern="100" baseline="0" dirty="0">
                        <a:effectLst/>
                        <a:latin typeface="+mn-lt"/>
                        <a:ea typeface="+mn-ea"/>
                        <a:cs typeface="Times New Roman" panose="02020603050405020304" pitchFamily="18" charset="0"/>
                      </a:endParaRPr>
                    </a:p>
                  </a:txBody>
                  <a:tcPr marL="68580" marR="68580" marT="0" marB="0" anchor="ctr"/>
                </a:tc>
                <a:tc>
                  <a:txBody>
                    <a:bodyPr/>
                    <a:lstStyle/>
                    <a:p>
                      <a:pPr algn="ctr"/>
                      <a:r>
                        <a:rPr lang="en-US" sz="2000" kern="100" baseline="0" dirty="0">
                          <a:effectLst/>
                          <a:latin typeface="+mn-lt"/>
                          <a:ea typeface="+mn-ea"/>
                        </a:rPr>
                        <a:t>1</a:t>
                      </a:r>
                      <a:endParaRPr lang="zh-CN" sz="2000" kern="100" baseline="0" dirty="0">
                        <a:effectLst/>
                        <a:latin typeface="+mn-lt"/>
                        <a:ea typeface="+mn-ea"/>
                        <a:cs typeface="Times New Roman" panose="02020603050405020304" pitchFamily="18" charset="0"/>
                      </a:endParaRPr>
                    </a:p>
                  </a:txBody>
                  <a:tcPr marL="68580" marR="68580" marT="0" marB="0" anchor="ctr"/>
                </a:tc>
                <a:tc>
                  <a:txBody>
                    <a:bodyPr/>
                    <a:lstStyle/>
                    <a:p>
                      <a:pPr algn="ctr"/>
                      <a:r>
                        <a:rPr lang="en-US" sz="2000" kern="100" baseline="0" dirty="0">
                          <a:effectLst/>
                          <a:latin typeface="+mn-lt"/>
                          <a:ea typeface="+mn-ea"/>
                        </a:rPr>
                        <a:t>2</a:t>
                      </a:r>
                      <a:endParaRPr lang="zh-CN" sz="2000" kern="100" baseline="0" dirty="0">
                        <a:effectLst/>
                        <a:latin typeface="+mn-lt"/>
                        <a:ea typeface="+mn-ea"/>
                        <a:cs typeface="Times New Roman" panose="02020603050405020304" pitchFamily="18" charset="0"/>
                      </a:endParaRPr>
                    </a:p>
                  </a:txBody>
                  <a:tcPr marL="68580" marR="68580" marT="0" marB="0" anchor="ctr"/>
                </a:tc>
                <a:tc>
                  <a:txBody>
                    <a:bodyPr/>
                    <a:lstStyle/>
                    <a:p>
                      <a:pPr algn="ctr"/>
                      <a:r>
                        <a:rPr lang="en-US" sz="2000" kern="100" baseline="0" dirty="0">
                          <a:effectLst/>
                          <a:latin typeface="+mn-lt"/>
                          <a:ea typeface="+mn-ea"/>
                        </a:rPr>
                        <a:t>3</a:t>
                      </a:r>
                      <a:endParaRPr lang="zh-CN" sz="2000" kern="100" baseline="0" dirty="0">
                        <a:effectLst/>
                        <a:latin typeface="+mn-lt"/>
                        <a:ea typeface="+mn-ea"/>
                        <a:cs typeface="Times New Roman" panose="02020603050405020304" pitchFamily="18" charset="0"/>
                      </a:endParaRPr>
                    </a:p>
                  </a:txBody>
                  <a:tcPr marL="68580" marR="68580" marT="0" marB="0" anchor="ctr"/>
                </a:tc>
                <a:tc>
                  <a:txBody>
                    <a:bodyPr/>
                    <a:lstStyle/>
                    <a:p>
                      <a:pPr algn="ctr"/>
                      <a:r>
                        <a:rPr lang="en-US" altLang="zh-CN" sz="2000" kern="100" baseline="0" dirty="0">
                          <a:effectLst/>
                          <a:latin typeface="+mn-lt"/>
                          <a:ea typeface="+mn-ea"/>
                          <a:cs typeface="Times New Roman" panose="02020603050405020304" pitchFamily="18" charset="0"/>
                        </a:rPr>
                        <a:t>……</a:t>
                      </a:r>
                      <a:endParaRPr lang="zh-CN" sz="2000" kern="100" baseline="0" dirty="0">
                        <a:effectLst/>
                        <a:latin typeface="+mn-lt"/>
                        <a:ea typeface="+mn-ea"/>
                        <a:cs typeface="Times New Roman" panose="02020603050405020304" pitchFamily="18" charset="0"/>
                      </a:endParaRPr>
                    </a:p>
                  </a:txBody>
                  <a:tcPr marL="68580" marR="68580" marT="0" marB="0" anchor="ctr"/>
                </a:tc>
                <a:tc>
                  <a:txBody>
                    <a:bodyPr/>
                    <a:lstStyle/>
                    <a:p>
                      <a:pPr algn="ctr"/>
                      <a:r>
                        <a:rPr lang="en-US" altLang="zh-CN" sz="2000" kern="100" baseline="0" dirty="0">
                          <a:effectLst/>
                          <a:latin typeface="+mn-lt"/>
                          <a:ea typeface="+mn-ea"/>
                          <a:cs typeface="Times New Roman" panose="02020603050405020304" pitchFamily="18" charset="0"/>
                        </a:rPr>
                        <a:t>83</a:t>
                      </a:r>
                      <a:endParaRPr lang="zh-CN" sz="2000" kern="100" baseline="0" dirty="0">
                        <a:effectLst/>
                        <a:latin typeface="+mn-lt"/>
                        <a:ea typeface="+mn-ea"/>
                        <a:cs typeface="Times New Roman" panose="02020603050405020304" pitchFamily="18" charset="0"/>
                      </a:endParaRPr>
                    </a:p>
                  </a:txBody>
                  <a:tcPr marL="68580" marR="68580" marT="0" marB="0" anchor="ctr"/>
                </a:tc>
                <a:tc>
                  <a:txBody>
                    <a:bodyPr/>
                    <a:lstStyle/>
                    <a:p>
                      <a:pPr algn="ctr"/>
                      <a:r>
                        <a:rPr lang="en-US" altLang="zh-CN" sz="2000" kern="100" baseline="0" dirty="0">
                          <a:effectLst/>
                          <a:latin typeface="+mn-lt"/>
                          <a:ea typeface="+mn-ea"/>
                          <a:cs typeface="Times New Roman" panose="02020603050405020304" pitchFamily="18" charset="0"/>
                        </a:rPr>
                        <a:t>84</a:t>
                      </a:r>
                      <a:endParaRPr lang="zh-CN" sz="2000" kern="100" baseline="0" dirty="0">
                        <a:effectLst/>
                        <a:latin typeface="+mn-lt"/>
                        <a:ea typeface="+mn-ea"/>
                        <a:cs typeface="Times New Roman" panose="02020603050405020304" pitchFamily="18" charset="0"/>
                      </a:endParaRPr>
                    </a:p>
                  </a:txBody>
                  <a:tcPr marL="68580" marR="68580" marT="0" marB="0" anchor="ctr"/>
                </a:tc>
                <a:tc>
                  <a:txBody>
                    <a:bodyPr/>
                    <a:lstStyle/>
                    <a:p>
                      <a:pPr algn="ctr"/>
                      <a:r>
                        <a:rPr lang="en-US" altLang="zh-CN" sz="2000" kern="100" baseline="0" dirty="0">
                          <a:effectLst/>
                          <a:latin typeface="+mn-lt"/>
                          <a:ea typeface="+mn-ea"/>
                          <a:cs typeface="Times New Roman" panose="02020603050405020304" pitchFamily="18" charset="0"/>
                        </a:rPr>
                        <a:t>85</a:t>
                      </a:r>
                      <a:endParaRPr lang="zh-CN" sz="2000" kern="100" baseline="0" dirty="0">
                        <a:effectLst/>
                        <a:latin typeface="+mn-lt"/>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917068489"/>
                  </a:ext>
                </a:extLst>
              </a:tr>
              <a:tr h="423139">
                <a:tc>
                  <a:txBody>
                    <a:bodyPr/>
                    <a:lstStyle/>
                    <a:p>
                      <a:pPr algn="ctr"/>
                      <a:r>
                        <a:rPr lang="zh-CN" altLang="en-US" sz="2000" kern="100" baseline="0" dirty="0">
                          <a:effectLst/>
                          <a:latin typeface="+mn-lt"/>
                          <a:ea typeface="+mn-ea"/>
                          <a:cs typeface="Times New Roman" panose="02020603050405020304" pitchFamily="18" charset="0"/>
                        </a:rPr>
                        <a:t>数据量</a:t>
                      </a:r>
                      <a:endParaRPr lang="zh-CN" altLang="zh-CN" sz="2000" kern="100" baseline="0" dirty="0">
                        <a:effectLst/>
                        <a:latin typeface="+mn-lt"/>
                        <a:ea typeface="+mn-ea"/>
                        <a:cs typeface="Times New Roman" panose="02020603050405020304" pitchFamily="18" charset="0"/>
                      </a:endParaRPr>
                    </a:p>
                  </a:txBody>
                  <a:tcPr marL="68580" marR="68580" marT="0" marB="0" anchor="ctr"/>
                </a:tc>
                <a:tc>
                  <a:txBody>
                    <a:bodyPr/>
                    <a:lstStyle/>
                    <a:p>
                      <a:pPr algn="ctr"/>
                      <a:r>
                        <a:rPr lang="en-US" altLang="zh-CN" sz="2000" kern="100" baseline="0" dirty="0">
                          <a:effectLst/>
                          <a:latin typeface="+mn-lt"/>
                          <a:ea typeface="+mn-ea"/>
                          <a:cs typeface="Times New Roman" panose="02020603050405020304" pitchFamily="18" charset="0"/>
                        </a:rPr>
                        <a:t>12403</a:t>
                      </a:r>
                      <a:endParaRPr lang="zh-CN" sz="2000" kern="100" baseline="0" dirty="0">
                        <a:effectLst/>
                        <a:latin typeface="+mn-lt"/>
                        <a:ea typeface="+mn-ea"/>
                        <a:cs typeface="Times New Roman" panose="02020603050405020304" pitchFamily="18" charset="0"/>
                      </a:endParaRPr>
                    </a:p>
                  </a:txBody>
                  <a:tcPr marL="68580" marR="68580" marT="0" marB="0" anchor="ctr"/>
                </a:tc>
                <a:tc>
                  <a:txBody>
                    <a:bodyPr/>
                    <a:lstStyle/>
                    <a:p>
                      <a:pPr algn="ctr"/>
                      <a:r>
                        <a:rPr lang="en-US" altLang="zh-CN" sz="2000" kern="100" baseline="0" dirty="0">
                          <a:effectLst/>
                          <a:latin typeface="+mn-lt"/>
                          <a:ea typeface="+mn-ea"/>
                          <a:cs typeface="Times New Roman" panose="02020603050405020304" pitchFamily="18" charset="0"/>
                        </a:rPr>
                        <a:t>11967</a:t>
                      </a:r>
                      <a:endParaRPr lang="zh-CN" sz="2000" kern="100" baseline="0" dirty="0">
                        <a:effectLst/>
                        <a:latin typeface="+mn-lt"/>
                        <a:ea typeface="+mn-ea"/>
                        <a:cs typeface="Times New Roman" panose="02020603050405020304" pitchFamily="18" charset="0"/>
                      </a:endParaRPr>
                    </a:p>
                  </a:txBody>
                  <a:tcPr marL="68580" marR="68580" marT="0" marB="0" anchor="ctr"/>
                </a:tc>
                <a:tc>
                  <a:txBody>
                    <a:bodyPr/>
                    <a:lstStyle/>
                    <a:p>
                      <a:pPr algn="ctr"/>
                      <a:r>
                        <a:rPr lang="en-US" sz="2000" kern="100" baseline="0" dirty="0">
                          <a:effectLst/>
                          <a:latin typeface="+mn-lt"/>
                          <a:ea typeface="+mn-ea"/>
                        </a:rPr>
                        <a:t>11531</a:t>
                      </a:r>
                      <a:endParaRPr lang="zh-CN" sz="2000" kern="100" baseline="0" dirty="0">
                        <a:effectLst/>
                        <a:latin typeface="+mn-lt"/>
                        <a:ea typeface="+mn-ea"/>
                        <a:cs typeface="Times New Roman" panose="02020603050405020304" pitchFamily="18" charset="0"/>
                      </a:endParaRPr>
                    </a:p>
                  </a:txBody>
                  <a:tcPr marL="68580" marR="68580" marT="0" marB="0" anchor="ctr"/>
                </a:tc>
                <a:tc>
                  <a:txBody>
                    <a:bodyPr/>
                    <a:lstStyle/>
                    <a:p>
                      <a:pPr algn="ctr"/>
                      <a:endParaRPr lang="zh-CN" sz="2000" kern="100" baseline="0" dirty="0">
                        <a:effectLst/>
                        <a:latin typeface="+mn-lt"/>
                        <a:ea typeface="+mn-ea"/>
                        <a:cs typeface="Times New Roman" panose="02020603050405020304" pitchFamily="18" charset="0"/>
                      </a:endParaRPr>
                    </a:p>
                  </a:txBody>
                  <a:tcPr marL="68580" marR="68580" marT="0" marB="0" anchor="ctr"/>
                </a:tc>
                <a:tc>
                  <a:txBody>
                    <a:bodyPr/>
                    <a:lstStyle/>
                    <a:p>
                      <a:pPr algn="ctr"/>
                      <a:r>
                        <a:rPr lang="en-US" altLang="zh-CN" sz="2000" kern="100" baseline="0" dirty="0">
                          <a:effectLst/>
                          <a:latin typeface="+mn-lt"/>
                          <a:ea typeface="+mn-ea"/>
                          <a:cs typeface="Times New Roman" panose="02020603050405020304" pitchFamily="18" charset="0"/>
                        </a:rPr>
                        <a:t>3</a:t>
                      </a:r>
                      <a:endParaRPr lang="zh-CN" sz="2000" kern="100" baseline="0" dirty="0">
                        <a:effectLst/>
                        <a:latin typeface="+mn-lt"/>
                        <a:ea typeface="+mn-ea"/>
                        <a:cs typeface="Times New Roman" panose="02020603050405020304" pitchFamily="18" charset="0"/>
                      </a:endParaRPr>
                    </a:p>
                  </a:txBody>
                  <a:tcPr marL="68580" marR="68580" marT="0" marB="0" anchor="ctr"/>
                </a:tc>
                <a:tc>
                  <a:txBody>
                    <a:bodyPr/>
                    <a:lstStyle/>
                    <a:p>
                      <a:pPr algn="ctr"/>
                      <a:r>
                        <a:rPr lang="en-US" altLang="zh-CN" sz="2000" kern="100" baseline="0" dirty="0">
                          <a:effectLst/>
                          <a:latin typeface="+mn-lt"/>
                          <a:ea typeface="+mn-ea"/>
                          <a:cs typeface="Times New Roman" panose="02020603050405020304" pitchFamily="18" charset="0"/>
                        </a:rPr>
                        <a:t>2</a:t>
                      </a:r>
                      <a:endParaRPr lang="zh-CN" sz="2000" kern="100" baseline="0" dirty="0">
                        <a:effectLst/>
                        <a:latin typeface="+mn-lt"/>
                        <a:ea typeface="+mn-ea"/>
                        <a:cs typeface="Times New Roman" panose="02020603050405020304" pitchFamily="18" charset="0"/>
                      </a:endParaRPr>
                    </a:p>
                  </a:txBody>
                  <a:tcPr marL="68580" marR="68580" marT="0" marB="0" anchor="ctr"/>
                </a:tc>
                <a:tc>
                  <a:txBody>
                    <a:bodyPr/>
                    <a:lstStyle/>
                    <a:p>
                      <a:pPr algn="ctr"/>
                      <a:r>
                        <a:rPr lang="en-US" sz="2000" kern="100" baseline="0" dirty="0">
                          <a:effectLst/>
                          <a:latin typeface="+mn-lt"/>
                          <a:ea typeface="+mn-ea"/>
                        </a:rPr>
                        <a:t>1</a:t>
                      </a:r>
                      <a:endParaRPr lang="zh-CN" sz="2000" kern="100" baseline="0" dirty="0">
                        <a:effectLst/>
                        <a:latin typeface="+mn-lt"/>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357059749"/>
                  </a:ext>
                </a:extLst>
              </a:tr>
            </a:tbl>
          </a:graphicData>
        </a:graphic>
      </p:graphicFrame>
      <p:sp>
        <p:nvSpPr>
          <p:cNvPr id="20" name="文本框 19">
            <a:extLst>
              <a:ext uri="{FF2B5EF4-FFF2-40B4-BE49-F238E27FC236}">
                <a16:creationId xmlns:a16="http://schemas.microsoft.com/office/drawing/2014/main" id="{2A7BFD36-8BC1-4929-ACCD-EF57A27ED94F}"/>
              </a:ext>
            </a:extLst>
          </p:cNvPr>
          <p:cNvSpPr txBox="1"/>
          <p:nvPr/>
        </p:nvSpPr>
        <p:spPr>
          <a:xfrm>
            <a:off x="2946871" y="5283167"/>
            <a:ext cx="6195060"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训练集中不同输入序列长度下的数据量</a:t>
            </a:r>
          </a:p>
        </p:txBody>
      </p:sp>
      <p:sp>
        <p:nvSpPr>
          <p:cNvPr id="3" name="矩形 2">
            <a:extLst>
              <a:ext uri="{FF2B5EF4-FFF2-40B4-BE49-F238E27FC236}">
                <a16:creationId xmlns:a16="http://schemas.microsoft.com/office/drawing/2014/main" id="{92BDD213-80D9-E65E-A576-640618097FBA}"/>
              </a:ext>
            </a:extLst>
          </p:cNvPr>
          <p:cNvSpPr/>
          <p:nvPr/>
        </p:nvSpPr>
        <p:spPr>
          <a:xfrm>
            <a:off x="2574267" y="0"/>
            <a:ext cx="9617733" cy="540000"/>
          </a:xfrm>
          <a:prstGeom prst="rect">
            <a:avLst/>
          </a:prstGeom>
          <a:gradFill>
            <a:gsLst>
              <a:gs pos="0">
                <a:schemeClr val="bg1"/>
              </a:gs>
              <a:gs pos="29000">
                <a:srgbClr val="7E0C6E">
                  <a:alpha val="76000"/>
                </a:srgbClr>
              </a:gs>
              <a:gs pos="82000">
                <a:srgbClr val="6F1A5B"/>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5" name="矩形 4">
            <a:extLst>
              <a:ext uri="{FF2B5EF4-FFF2-40B4-BE49-F238E27FC236}">
                <a16:creationId xmlns:a16="http://schemas.microsoft.com/office/drawing/2014/main" id="{07484E61-F8BA-7DCE-0EF3-E8B5111B9C38}"/>
              </a:ext>
            </a:extLst>
          </p:cNvPr>
          <p:cNvSpPr/>
          <p:nvPr/>
        </p:nvSpPr>
        <p:spPr>
          <a:xfrm>
            <a:off x="5646982" y="-541"/>
            <a:ext cx="3072165" cy="525030"/>
          </a:xfrm>
          <a:prstGeom prst="rect">
            <a:avLst/>
          </a:prstGeom>
          <a:solidFill>
            <a:srgbClr val="7E0C6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试验</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id="{AFD6BCA1-0DE4-50E5-7D4D-8199D651B8A8}"/>
              </a:ext>
            </a:extLst>
          </p:cNvPr>
          <p:cNvSpPr/>
          <p:nvPr/>
        </p:nvSpPr>
        <p:spPr>
          <a:xfrm>
            <a:off x="2574267" y="0"/>
            <a:ext cx="3072715" cy="539718"/>
          </a:xfrm>
          <a:prstGeom prst="rect">
            <a:avLst/>
          </a:prstGeom>
          <a:gradFill>
            <a:gsLst>
              <a:gs pos="20000">
                <a:srgbClr val="440E25"/>
              </a:gs>
              <a:gs pos="50000">
                <a:srgbClr val="7E0C6E">
                  <a:alpha val="76000"/>
                </a:srgbClr>
              </a:gs>
              <a:gs pos="82000">
                <a:srgbClr val="440E25"/>
              </a:gs>
            </a:gsLst>
            <a:lin ang="14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一</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、问题背景与数据处理</a:t>
            </a:r>
          </a:p>
        </p:txBody>
      </p:sp>
      <p:sp>
        <p:nvSpPr>
          <p:cNvPr id="7" name="矩形 6">
            <a:extLst>
              <a:ext uri="{FF2B5EF4-FFF2-40B4-BE49-F238E27FC236}">
                <a16:creationId xmlns:a16="http://schemas.microsoft.com/office/drawing/2014/main" id="{E7BB2443-87A2-2728-785B-CA802A5F2118}"/>
              </a:ext>
            </a:extLst>
          </p:cNvPr>
          <p:cNvSpPr/>
          <p:nvPr/>
        </p:nvSpPr>
        <p:spPr>
          <a:xfrm>
            <a:off x="0" y="354"/>
            <a:ext cx="2574269" cy="1106711"/>
          </a:xfrm>
          <a:prstGeom prst="rect">
            <a:avLst/>
          </a:prstGeom>
          <a:solidFill>
            <a:srgbClr val="6F1A5B"/>
          </a:solidFill>
          <a:ln>
            <a:solidFill>
              <a:srgbClr val="6F1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840D5150-BED1-B286-DB1E-0D4C01FFA0F9}"/>
              </a:ext>
            </a:extLst>
          </p:cNvPr>
          <p:cNvPicPr>
            <a:picLocks noChangeAspect="1"/>
          </p:cNvPicPr>
          <p:nvPr/>
        </p:nvPicPr>
        <p:blipFill rotWithShape="1">
          <a:blip r:embed="rId3">
            <a:clrChange>
              <a:clrFrom>
                <a:srgbClr val="6F1A5B"/>
              </a:clrFrom>
              <a:clrTo>
                <a:srgbClr val="6F1A5B">
                  <a:alpha val="0"/>
                </a:srgbClr>
              </a:clrTo>
            </a:clrChange>
            <a:extLst>
              <a:ext uri="{28A0092B-C50C-407E-A947-70E740481C1C}">
                <a14:useLocalDpi xmlns:a14="http://schemas.microsoft.com/office/drawing/2010/main" val="0"/>
              </a:ext>
            </a:extLst>
          </a:blip>
          <a:srcRect l="27693" t="50695" r="23620" b="23753"/>
          <a:stretch>
            <a:fillRect/>
          </a:stretch>
        </p:blipFill>
        <p:spPr>
          <a:xfrm>
            <a:off x="120953" y="97587"/>
            <a:ext cx="2332361" cy="909810"/>
          </a:xfrm>
          <a:prstGeom prst="rect">
            <a:avLst/>
          </a:prstGeom>
          <a:solidFill>
            <a:srgbClr val="6F1A5B"/>
          </a:solidFill>
        </p:spPr>
      </p:pic>
      <p:sp>
        <p:nvSpPr>
          <p:cNvPr id="9" name="矩形 8">
            <a:extLst>
              <a:ext uri="{FF2B5EF4-FFF2-40B4-BE49-F238E27FC236}">
                <a16:creationId xmlns:a16="http://schemas.microsoft.com/office/drawing/2014/main" id="{747B5861-841D-95B3-0A7D-A596406B57C2}"/>
              </a:ext>
            </a:extLst>
          </p:cNvPr>
          <p:cNvSpPr/>
          <p:nvPr/>
        </p:nvSpPr>
        <p:spPr>
          <a:xfrm>
            <a:off x="8796432" y="9755"/>
            <a:ext cx="3395568" cy="52503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a:extLst>
              <a:ext uri="{FF2B5EF4-FFF2-40B4-BE49-F238E27FC236}">
                <a16:creationId xmlns:a16="http://schemas.microsoft.com/office/drawing/2014/main" id="{CCE03CC3-8536-72E4-8CFE-CD926AA4D5BA}"/>
              </a:ext>
            </a:extLst>
          </p:cNvPr>
          <p:cNvSpPr/>
          <p:nvPr/>
        </p:nvSpPr>
        <p:spPr>
          <a:xfrm>
            <a:off x="8719147" y="-6236"/>
            <a:ext cx="3395568" cy="54650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975226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61b8fb08-9936-4674-a688-1156ec3bbab5}"/>
  <p:tag name="TABLE_EMPHASIZE_COLOR" val="240117"/>
  <p:tag name="TABLE_SKINIDX" val="4"/>
  <p:tag name="TABLE_COLORIDX" val="2"/>
  <p:tag name="TABLE_COLOR_RGB" val="0x000000*0xFFFFFF*0x212121*0xFFFFFF*0x03A9F5*0x00BCD5*0x009788*0x4CB050*0x8CC34B*0xCDDC39"/>
  <p:tag name="TABLE_ENDDRAG_ORIGIN_RECT" val="307*222"/>
  <p:tag name="TABLE_ENDDRAG_RECT" val="63*241*307*222"/>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UNIT_TABLE_BEAUTIFY" val="smartTable{70804186-773a-4cc5-97c4-a788737175ed}"/>
  <p:tag name="TABLE_EMPHASIZE_COLOR" val="240117"/>
  <p:tag name="TABLE_SKINIDX" val="4"/>
  <p:tag name="TABLE_COLORIDX" val="2"/>
  <p:tag name="TABLE_COLOR_RGB" val="0x000000*0xFFFFFF*0x212121*0xFFFFFF*0x03A9F5*0x00BCD5*0x009788*0x4CB050*0x8CC34B*0xCDDC39"/>
</p:tagLst>
</file>

<file path=ppt/tags/tag39.xml><?xml version="1.0" encoding="utf-8"?>
<p:tagLst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1791</TotalTime>
  <Words>3518</Words>
  <Application>Microsoft Office PowerPoint</Application>
  <PresentationFormat>宽屏</PresentationFormat>
  <Paragraphs>641</Paragraphs>
  <Slides>60</Slides>
  <Notes>7</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60</vt:i4>
      </vt:variant>
    </vt:vector>
  </HeadingPairs>
  <TitlesOfParts>
    <vt:vector size="73" baseType="lpstr">
      <vt:lpstr>等线</vt:lpstr>
      <vt:lpstr>黑体</vt:lpstr>
      <vt:lpstr>宋体</vt:lpstr>
      <vt:lpstr>微软雅黑</vt:lpstr>
      <vt:lpstr>Arial</vt:lpstr>
      <vt:lpstr>Arial Black</vt:lpstr>
      <vt:lpstr>Calibri</vt:lpstr>
      <vt:lpstr>Cambria</vt:lpstr>
      <vt:lpstr>Cambria Math</vt:lpstr>
      <vt:lpstr>Times New Roman</vt:lpstr>
      <vt:lpstr>Wingdings</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Tom</cp:lastModifiedBy>
  <cp:revision>91</cp:revision>
  <dcterms:created xsi:type="dcterms:W3CDTF">2020-04-25T06:53:00Z</dcterms:created>
  <dcterms:modified xsi:type="dcterms:W3CDTF">2023-05-31T05:10:32Z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